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5"/>
  </p:notesMasterIdLst>
  <p:sldIdLst>
    <p:sldId id="354" r:id="rId4"/>
    <p:sldId id="269" r:id="rId5"/>
    <p:sldId id="360" r:id="rId6"/>
    <p:sldId id="362" r:id="rId7"/>
    <p:sldId id="363" r:id="rId8"/>
    <p:sldId id="364" r:id="rId9"/>
    <p:sldId id="361" r:id="rId10"/>
    <p:sldId id="366" r:id="rId11"/>
    <p:sldId id="369" r:id="rId12"/>
    <p:sldId id="367" r:id="rId13"/>
    <p:sldId id="368" r:id="rId14"/>
    <p:sldId id="287" r:id="rId15"/>
    <p:sldId id="259" r:id="rId16"/>
    <p:sldId id="260" r:id="rId17"/>
    <p:sldId id="291" r:id="rId18"/>
    <p:sldId id="281" r:id="rId19"/>
    <p:sldId id="258" r:id="rId20"/>
    <p:sldId id="267" r:id="rId21"/>
    <p:sldId id="293" r:id="rId22"/>
    <p:sldId id="294" r:id="rId23"/>
    <p:sldId id="266" r:id="rId24"/>
    <p:sldId id="268" r:id="rId25"/>
    <p:sldId id="273" r:id="rId26"/>
    <p:sldId id="275" r:id="rId27"/>
    <p:sldId id="270" r:id="rId28"/>
    <p:sldId id="271" r:id="rId29"/>
    <p:sldId id="272" r:id="rId30"/>
    <p:sldId id="283" r:id="rId31"/>
    <p:sldId id="274" r:id="rId32"/>
    <p:sldId id="277" r:id="rId33"/>
    <p:sldId id="276" r:id="rId34"/>
    <p:sldId id="278" r:id="rId35"/>
    <p:sldId id="279" r:id="rId36"/>
    <p:sldId id="280" r:id="rId37"/>
    <p:sldId id="295" r:id="rId38"/>
    <p:sldId id="284" r:id="rId39"/>
    <p:sldId id="263" r:id="rId40"/>
    <p:sldId id="286" r:id="rId41"/>
    <p:sldId id="285" r:id="rId42"/>
    <p:sldId id="296" r:id="rId43"/>
    <p:sldId id="290" r:id="rId4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tal Bisschop" initials="CB" lastIdx="15" clrIdx="0">
    <p:extLst>
      <p:ext uri="{19B8F6BF-5375-455C-9EA6-DF929625EA0E}">
        <p15:presenceInfo xmlns:p15="http://schemas.microsoft.com/office/powerpoint/2012/main" userId="Chantal Bissch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613" autoAdjust="0"/>
  </p:normalViewPr>
  <p:slideViewPr>
    <p:cSldViewPr snapToGrid="0">
      <p:cViewPr>
        <p:scale>
          <a:sx n="69" d="100"/>
          <a:sy n="69" d="100"/>
        </p:scale>
        <p:origin x="144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2F60A-8EA8-4A77-BE1A-219ADC8FE8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a:extLst>
              <a:ext uri="{FF2B5EF4-FFF2-40B4-BE49-F238E27FC236}">
                <a16:creationId xmlns:a16="http://schemas.microsoft.com/office/drawing/2014/main" id="{86909240-68FF-4C2E-AF22-DBDE11AB32A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28F8E-A505-49B9-AC3E-3814D7A6C9EF}" type="datetimeFigureOut">
              <a:rPr lang="nl-BE" smtClean="0"/>
              <a:t>27/04/2022</a:t>
            </a:fld>
            <a:endParaRPr lang="nl-BE"/>
          </a:p>
        </p:txBody>
      </p:sp>
      <p:sp>
        <p:nvSpPr>
          <p:cNvPr id="4" name="Slide Image Placeholder 3">
            <a:extLst>
              <a:ext uri="{FF2B5EF4-FFF2-40B4-BE49-F238E27FC236}">
                <a16:creationId xmlns:a16="http://schemas.microsoft.com/office/drawing/2014/main" id="{31BD6461-218A-42DB-A32D-2D43648FA28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a:extLst>
              <a:ext uri="{FF2B5EF4-FFF2-40B4-BE49-F238E27FC236}">
                <a16:creationId xmlns:a16="http://schemas.microsoft.com/office/drawing/2014/main" id="{4F98339C-1888-4A63-B109-B00A5D134B3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a:extLst>
              <a:ext uri="{FF2B5EF4-FFF2-40B4-BE49-F238E27FC236}">
                <a16:creationId xmlns:a16="http://schemas.microsoft.com/office/drawing/2014/main" id="{67E30403-1904-40DF-8C66-20338CDFA9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a:extLst>
              <a:ext uri="{FF2B5EF4-FFF2-40B4-BE49-F238E27FC236}">
                <a16:creationId xmlns:a16="http://schemas.microsoft.com/office/drawing/2014/main" id="{7E82CC96-D80A-41BB-8331-38B80150DFA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5C1B3-C5EB-47A8-BAD1-7D47539BD8F6}" type="slidenum">
              <a:rPr lang="nl-BE" smtClean="0"/>
              <a:t>‹#›</a:t>
            </a:fld>
            <a:endParaRPr lang="nl-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0E583AC-60D6-4898-B3AF-AC2B6F2674D2}"/>
              </a:ext>
            </a:extLst>
          </p:cNvPr>
          <p:cNvSpPr>
            <a:spLocks noGrp="1"/>
          </p:cNvSpPr>
          <p:nvPr>
            <p:ph type="body" idx="1"/>
          </p:nvPr>
        </p:nvSpPr>
        <p:spPr/>
        <p:txBody>
          <a:bodyPr/>
          <a:lstStyle/>
          <a:p>
            <a:r>
              <a:rPr lang="nl-BE" dirty="0"/>
              <a:t>Voorstelling CAG – Chantal en </a:t>
            </a:r>
          </a:p>
          <a:p>
            <a:r>
              <a:rPr lang="nl-BE" dirty="0"/>
              <a:t>Albert – Natuurpunt Lommel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CAG en Kenniscentrum Immaterieel Erfgoed Nederland (KIEN) slaan de handen in elkaar om immaterieel erfgoed van water en land als hefboom voor ecologische duurzaamheid te inventariseren, onderzoeken en stimuleren voor uitdagingen als waterbeheer, behoud van biodiversiteit en bodemvruchtbaarheid. Samenwerking met en uitwisseling tussen erfgoedgemeenschappen, beheerders en experten staan centraal.</a:t>
            </a:r>
          </a:p>
          <a:p>
            <a:endParaRPr lang="nl-BE" dirty="0"/>
          </a:p>
          <a:p>
            <a:r>
              <a:rPr lang="nl-BE" dirty="0"/>
              <a:t>Recent onderzoek wijst uit dat erfgoed een waardevolle bron van kennis is die milieu- en klimaatbeheer en beleid kan inspireren en informeren. In Nederland, maar ook in België worden de voordelen voor het milieu van cultureel erfgoed voorlopig weinig meegenomen in beslissingsprocessen, terwijl ICE juist op veel manieren kan bijdragen tot duurzame ontwikkeling en kan dienen als inspiratie- en kennisbron op gebied van klimaat- en biodiversiteitsuitdagingen.</a:t>
            </a:r>
          </a:p>
          <a:p>
            <a:r>
              <a:rPr lang="nl-BE" dirty="0"/>
              <a:t>Oude technieken en kennis kunnen een modern antwoord bieden op huidige vragen rond biodiversiteit en waterbeheer (bv. uitdagingen rond droogte en overstromingen).</a:t>
            </a:r>
          </a:p>
        </p:txBody>
      </p:sp>
      <p:sp>
        <p:nvSpPr>
          <p:cNvPr id="4" name="Tijdelijke aanduiding voor dianummer 3"/>
          <p:cNvSpPr>
            <a:spLocks noGrp="1"/>
          </p:cNvSpPr>
          <p:nvPr>
            <p:ph type="sldNum" sz="quarter" idx="5"/>
          </p:nvPr>
        </p:nvSpPr>
        <p:spPr/>
        <p:txBody>
          <a:bodyPr/>
          <a:lstStyle/>
          <a:p>
            <a:fld id="{1C394484-6ACF-4003-8C71-77AE2F13E1CE}" type="slidenum">
              <a:rPr lang="nl-BE" smtClean="0"/>
              <a:t>11</a:t>
            </a:fld>
            <a:endParaRPr lang="nl-BE"/>
          </a:p>
        </p:txBody>
      </p:sp>
    </p:spTree>
    <p:extLst>
      <p:ext uri="{BB962C8B-B14F-4D97-AF65-F5344CB8AC3E}">
        <p14:creationId xmlns:p14="http://schemas.microsoft.com/office/powerpoint/2010/main" val="367216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F650C95-FF59-4EC3-9BD3-20B7E7E27586}"/>
              </a:ext>
            </a:extLst>
          </p:cNvPr>
          <p:cNvSpPr>
            <a:spLocks noGrp="1"/>
          </p:cNvSpPr>
          <p:nvPr>
            <p:ph type="body" idx="1"/>
          </p:nvPr>
        </p:nvSpPr>
        <p:spPr/>
        <p:txBody>
          <a:bodyPr/>
          <a:lstStyle/>
          <a:p>
            <a:endParaRPr lang="nl-B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21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866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8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BF4EF-BBB4-4204-80B0-C1CDE9DB4E8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A37DFDF-71C0-4BCF-8D18-112369C291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ACEED97-9D21-4412-864E-750A3FACD868}"/>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8B673398-EF67-47B1-99D0-117B610E7C7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0956548-6370-495B-80F5-3083D1032AC9}"/>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67159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7A800-8BE2-46E7-9817-09760EC9FD6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B346011-F388-4850-AFE5-51F49302F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12CA57C-8A5F-4241-8DE8-285302FA326A}"/>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0CAA6405-83A6-4221-BE05-209DBC8C381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83F358E-E101-40A6-9B47-75C073413FD2}"/>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13249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45286F-AF7F-4052-A892-20F0BB1F73E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F4BB814-35CC-4D69-A2AF-01C9D42B9C5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E1CE49F-F30F-4CFF-99BE-0EC291F22A04}"/>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42DD3F43-4F58-49E2-8C58-2526D538D7F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D0B0F2D-F79E-475F-8628-A3F16E26552A}"/>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341236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662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052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26C6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DC7DA-B668-714C-89B0-3622C7F4A0D7}"/>
              </a:ext>
            </a:extLst>
          </p:cNvPr>
          <p:cNvSpPr/>
          <p:nvPr userDrawn="1"/>
        </p:nvSpPr>
        <p:spPr>
          <a:xfrm>
            <a:off x="0" y="0"/>
            <a:ext cx="12192000" cy="354584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3" name="Rectangle 2">
            <a:extLst>
              <a:ext uri="{FF2B5EF4-FFF2-40B4-BE49-F238E27FC236}">
                <a16:creationId xmlns:a16="http://schemas.microsoft.com/office/drawing/2014/main" id="{FF8A2D1E-8552-CA48-AB4D-B07469717578}"/>
              </a:ext>
            </a:extLst>
          </p:cNvPr>
          <p:cNvSpPr/>
          <p:nvPr userDrawn="1"/>
        </p:nvSpPr>
        <p:spPr>
          <a:xfrm>
            <a:off x="0" y="3429000"/>
            <a:ext cx="12192000" cy="3429000"/>
          </a:xfrm>
          <a:prstGeom prst="rect">
            <a:avLst/>
          </a:prstGeom>
          <a:solidFill>
            <a:srgbClr val="026C66"/>
          </a:solidFill>
          <a:ln w="76200">
            <a:solidFill>
              <a:srgbClr val="026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Tree>
    <p:extLst>
      <p:ext uri="{BB962C8B-B14F-4D97-AF65-F5344CB8AC3E}">
        <p14:creationId xmlns:p14="http://schemas.microsoft.com/office/powerpoint/2010/main" val="1470434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E8AE1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DC7DA-B668-714C-89B0-3622C7F4A0D7}"/>
              </a:ext>
            </a:extLst>
          </p:cNvPr>
          <p:cNvSpPr/>
          <p:nvPr userDrawn="1"/>
        </p:nvSpPr>
        <p:spPr>
          <a:xfrm>
            <a:off x="0" y="0"/>
            <a:ext cx="12192000" cy="354584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3" name="Rectangle 2">
            <a:extLst>
              <a:ext uri="{FF2B5EF4-FFF2-40B4-BE49-F238E27FC236}">
                <a16:creationId xmlns:a16="http://schemas.microsoft.com/office/drawing/2014/main" id="{FF8A2D1E-8552-CA48-AB4D-B07469717578}"/>
              </a:ext>
            </a:extLst>
          </p:cNvPr>
          <p:cNvSpPr/>
          <p:nvPr userDrawn="1"/>
        </p:nvSpPr>
        <p:spPr>
          <a:xfrm>
            <a:off x="0" y="3429000"/>
            <a:ext cx="12192000" cy="3429000"/>
          </a:xfrm>
          <a:prstGeom prst="rect">
            <a:avLst/>
          </a:prstGeom>
          <a:solidFill>
            <a:srgbClr val="E8AE13"/>
          </a:solidFill>
          <a:ln w="76200">
            <a:solidFill>
              <a:srgbClr val="E8A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Tree>
    <p:extLst>
      <p:ext uri="{BB962C8B-B14F-4D97-AF65-F5344CB8AC3E}">
        <p14:creationId xmlns:p14="http://schemas.microsoft.com/office/powerpoint/2010/main" val="105341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026C6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DC7DA-B668-714C-89B0-3622C7F4A0D7}"/>
              </a:ext>
            </a:extLst>
          </p:cNvPr>
          <p:cNvSpPr/>
          <p:nvPr userDrawn="1"/>
        </p:nvSpPr>
        <p:spPr>
          <a:xfrm>
            <a:off x="0" y="0"/>
            <a:ext cx="12192000" cy="354584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3" name="Rectangle 2">
            <a:extLst>
              <a:ext uri="{FF2B5EF4-FFF2-40B4-BE49-F238E27FC236}">
                <a16:creationId xmlns:a16="http://schemas.microsoft.com/office/drawing/2014/main" id="{FF8A2D1E-8552-CA48-AB4D-B07469717578}"/>
              </a:ext>
            </a:extLst>
          </p:cNvPr>
          <p:cNvSpPr/>
          <p:nvPr userDrawn="1"/>
        </p:nvSpPr>
        <p:spPr>
          <a:xfrm>
            <a:off x="0" y="3429000"/>
            <a:ext cx="12192000" cy="3429000"/>
          </a:xfrm>
          <a:prstGeom prst="rect">
            <a:avLst/>
          </a:prstGeom>
          <a:solidFill>
            <a:srgbClr val="026C66"/>
          </a:solidFill>
          <a:ln w="76200">
            <a:solidFill>
              <a:srgbClr val="026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pic>
        <p:nvPicPr>
          <p:cNvPr id="5" name="Picture 4" descr="A close up of a logo&#10;&#10;Description automatically generated">
            <a:extLst>
              <a:ext uri="{FF2B5EF4-FFF2-40B4-BE49-F238E27FC236}">
                <a16:creationId xmlns:a16="http://schemas.microsoft.com/office/drawing/2014/main" id="{2D120F35-7E9A-3043-8374-17BB80D82191}"/>
              </a:ext>
            </a:extLst>
          </p:cNvPr>
          <p:cNvPicPr>
            <a:picLocks noChangeAspect="1"/>
          </p:cNvPicPr>
          <p:nvPr userDrawn="1"/>
        </p:nvPicPr>
        <p:blipFill>
          <a:blip r:embed="rId2"/>
          <a:stretch>
            <a:fillRect/>
          </a:stretch>
        </p:blipFill>
        <p:spPr>
          <a:xfrm>
            <a:off x="220133" y="177801"/>
            <a:ext cx="1689947" cy="1215727"/>
          </a:xfrm>
          <a:prstGeom prst="rect">
            <a:avLst/>
          </a:prstGeom>
        </p:spPr>
      </p:pic>
      <p:sp>
        <p:nvSpPr>
          <p:cNvPr id="8" name="TextBox 7">
            <a:extLst>
              <a:ext uri="{FF2B5EF4-FFF2-40B4-BE49-F238E27FC236}">
                <a16:creationId xmlns:a16="http://schemas.microsoft.com/office/drawing/2014/main" id="{CD5F62C5-FCD0-9946-8339-7A49CED5008D}"/>
              </a:ext>
            </a:extLst>
          </p:cNvPr>
          <p:cNvSpPr txBox="1"/>
          <p:nvPr userDrawn="1"/>
        </p:nvSpPr>
        <p:spPr>
          <a:xfrm>
            <a:off x="2980267" y="274320"/>
            <a:ext cx="8832427" cy="369332"/>
          </a:xfrm>
          <a:prstGeom prst="rect">
            <a:avLst/>
          </a:prstGeom>
          <a:noFill/>
        </p:spPr>
        <p:txBody>
          <a:bodyPr wrap="square" rtlCol="0">
            <a:spAutoFit/>
          </a:bodyPr>
          <a:lstStyle/>
          <a:p>
            <a:pPr algn="r"/>
            <a:r>
              <a:rPr lang="nl-BE" sz="1800" b="1" dirty="0">
                <a:solidFill>
                  <a:schemeClr val="bg1"/>
                </a:solidFill>
              </a:rPr>
              <a:t>Test template </a:t>
            </a:r>
            <a:r>
              <a:rPr lang="nl-BE" sz="1800" b="1" dirty="0" err="1">
                <a:solidFill>
                  <a:schemeClr val="bg1"/>
                </a:solidFill>
              </a:rPr>
              <a:t>ppt</a:t>
            </a:r>
            <a:r>
              <a:rPr lang="nl-BE" sz="1800" b="1" dirty="0">
                <a:solidFill>
                  <a:schemeClr val="bg1"/>
                </a:solidFill>
              </a:rPr>
              <a:t> CAG</a:t>
            </a:r>
            <a:endParaRPr lang="en-BE" sz="1800" b="1" dirty="0">
              <a:solidFill>
                <a:schemeClr val="bg1"/>
              </a:solidFill>
            </a:endParaRPr>
          </a:p>
        </p:txBody>
      </p:sp>
    </p:spTree>
    <p:extLst>
      <p:ext uri="{BB962C8B-B14F-4D97-AF65-F5344CB8AC3E}">
        <p14:creationId xmlns:p14="http://schemas.microsoft.com/office/powerpoint/2010/main" val="1100918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E8AE1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DC7DA-B668-714C-89B0-3622C7F4A0D7}"/>
              </a:ext>
            </a:extLst>
          </p:cNvPr>
          <p:cNvSpPr/>
          <p:nvPr userDrawn="1"/>
        </p:nvSpPr>
        <p:spPr>
          <a:xfrm>
            <a:off x="0" y="0"/>
            <a:ext cx="12192000" cy="354584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3" name="Rectangle 2">
            <a:extLst>
              <a:ext uri="{FF2B5EF4-FFF2-40B4-BE49-F238E27FC236}">
                <a16:creationId xmlns:a16="http://schemas.microsoft.com/office/drawing/2014/main" id="{FF8A2D1E-8552-CA48-AB4D-B07469717578}"/>
              </a:ext>
            </a:extLst>
          </p:cNvPr>
          <p:cNvSpPr/>
          <p:nvPr userDrawn="1"/>
        </p:nvSpPr>
        <p:spPr>
          <a:xfrm>
            <a:off x="0" y="3429000"/>
            <a:ext cx="12192000" cy="3429000"/>
          </a:xfrm>
          <a:prstGeom prst="rect">
            <a:avLst/>
          </a:prstGeom>
          <a:solidFill>
            <a:srgbClr val="E8AE13"/>
          </a:solidFill>
          <a:ln w="76200">
            <a:solidFill>
              <a:srgbClr val="E8A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pic>
        <p:nvPicPr>
          <p:cNvPr id="4" name="Picture 3" descr="A close up of a logo&#10;&#10;Description automatically generated">
            <a:extLst>
              <a:ext uri="{FF2B5EF4-FFF2-40B4-BE49-F238E27FC236}">
                <a16:creationId xmlns:a16="http://schemas.microsoft.com/office/drawing/2014/main" id="{C277B7E1-7558-6746-B531-536C55F5DBA3}"/>
              </a:ext>
            </a:extLst>
          </p:cNvPr>
          <p:cNvPicPr>
            <a:picLocks noChangeAspect="1"/>
          </p:cNvPicPr>
          <p:nvPr userDrawn="1"/>
        </p:nvPicPr>
        <p:blipFill>
          <a:blip r:embed="rId2"/>
          <a:stretch>
            <a:fillRect/>
          </a:stretch>
        </p:blipFill>
        <p:spPr>
          <a:xfrm>
            <a:off x="220133" y="177801"/>
            <a:ext cx="1689947" cy="1215727"/>
          </a:xfrm>
          <a:prstGeom prst="rect">
            <a:avLst/>
          </a:prstGeom>
        </p:spPr>
      </p:pic>
      <p:sp>
        <p:nvSpPr>
          <p:cNvPr id="5" name="TextBox 4">
            <a:extLst>
              <a:ext uri="{FF2B5EF4-FFF2-40B4-BE49-F238E27FC236}">
                <a16:creationId xmlns:a16="http://schemas.microsoft.com/office/drawing/2014/main" id="{C2F8B03F-D485-BA49-A29C-7CE0C6FEDE60}"/>
              </a:ext>
            </a:extLst>
          </p:cNvPr>
          <p:cNvSpPr txBox="1"/>
          <p:nvPr userDrawn="1"/>
        </p:nvSpPr>
        <p:spPr>
          <a:xfrm>
            <a:off x="2980267" y="274320"/>
            <a:ext cx="8832427" cy="369332"/>
          </a:xfrm>
          <a:prstGeom prst="rect">
            <a:avLst/>
          </a:prstGeom>
          <a:noFill/>
        </p:spPr>
        <p:txBody>
          <a:bodyPr wrap="square" rtlCol="0">
            <a:spAutoFit/>
          </a:bodyPr>
          <a:lstStyle/>
          <a:p>
            <a:pPr algn="r"/>
            <a:r>
              <a:rPr lang="nl-BE" sz="1800" b="1" dirty="0">
                <a:solidFill>
                  <a:schemeClr val="bg1"/>
                </a:solidFill>
              </a:rPr>
              <a:t>Test template </a:t>
            </a:r>
            <a:r>
              <a:rPr lang="nl-BE" sz="1800" b="1" dirty="0" err="1">
                <a:solidFill>
                  <a:schemeClr val="bg1"/>
                </a:solidFill>
              </a:rPr>
              <a:t>ptt</a:t>
            </a:r>
            <a:r>
              <a:rPr lang="nl-BE" sz="1800" b="1" dirty="0">
                <a:solidFill>
                  <a:schemeClr val="bg1"/>
                </a:solidFill>
              </a:rPr>
              <a:t> CAG</a:t>
            </a:r>
            <a:endParaRPr lang="en-BE" sz="1800" b="1" dirty="0">
              <a:solidFill>
                <a:schemeClr val="bg1"/>
              </a:solidFill>
            </a:endParaRPr>
          </a:p>
        </p:txBody>
      </p:sp>
    </p:spTree>
    <p:extLst>
      <p:ext uri="{BB962C8B-B14F-4D97-AF65-F5344CB8AC3E}">
        <p14:creationId xmlns:p14="http://schemas.microsoft.com/office/powerpoint/2010/main" val="2366183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blipFill dpi="0" rotWithShape="1">
          <a:blip r:embed="rId2" cstate="hqprint">
            <a:lum/>
            <a:extLst>
              <a:ext uri="{28A0092B-C50C-407E-A947-70E740481C1C}">
                <a14:useLocalDpi xmlns:a14="http://schemas.microsoft.com/office/drawing/2010/main"/>
              </a:ext>
            </a:extLst>
          </a:blip>
          <a:srcRect/>
          <a:stretch>
            <a:fillRect l="-7000" r="-7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277B7E1-7558-6746-B531-536C55F5DBA3}"/>
              </a:ext>
            </a:extLst>
          </p:cNvPr>
          <p:cNvPicPr>
            <a:picLocks noChangeAspect="1"/>
          </p:cNvPicPr>
          <p:nvPr userDrawn="1"/>
        </p:nvPicPr>
        <p:blipFill>
          <a:blip r:embed="rId3"/>
          <a:stretch>
            <a:fillRect/>
          </a:stretch>
        </p:blipFill>
        <p:spPr>
          <a:xfrm>
            <a:off x="220133" y="177801"/>
            <a:ext cx="1689947" cy="1215727"/>
          </a:xfrm>
          <a:prstGeom prst="rect">
            <a:avLst/>
          </a:prstGeom>
        </p:spPr>
      </p:pic>
    </p:spTree>
    <p:extLst>
      <p:ext uri="{BB962C8B-B14F-4D97-AF65-F5344CB8AC3E}">
        <p14:creationId xmlns:p14="http://schemas.microsoft.com/office/powerpoint/2010/main" val="2808938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6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97ADB-D41C-41CA-BB5B-8ECC2AADD51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7248F85-8087-4BA9-AE12-2A0E77A9F2D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1514B7C-DC8F-410D-A166-E851F975164E}"/>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ED02C270-66A5-4D57-8E8C-11AFC6E1E76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32C54AD-F905-40B3-BB4E-62CD44B3DF92}"/>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120423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b="1">
                <a:solidFill>
                  <a:srgbClr val="026C66"/>
                </a:solidFill>
                <a:latin typeface="+mn-lt"/>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831851" y="4589464"/>
            <a:ext cx="10515600" cy="1872296"/>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sz="240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sz="18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D1D1B"/>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D1D1B"/>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D1D1B"/>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D1D1B"/>
                </a:solidFill>
                <a:effectLst/>
                <a:uLnTx/>
                <a:uFillTx/>
                <a:latin typeface="+mn-lt"/>
                <a:ea typeface="+mn-ea"/>
                <a:cs typeface="+mn-cs"/>
              </a:rPr>
              <a:t>Fifth level</a:t>
            </a:r>
            <a:endParaRPr kumimoji="0" lang="en-US" sz="1800" b="0" i="0" u="none" strike="noStrike" kern="1200" cap="none" spc="0" normalizeH="0" baseline="0" noProof="0" dirty="0">
              <a:ln>
                <a:noFill/>
              </a:ln>
              <a:solidFill>
                <a:srgbClr val="1D1D1B"/>
              </a:solidFill>
              <a:effectLst/>
              <a:uLnTx/>
              <a:uFillTx/>
              <a:latin typeface="+mn-lt"/>
              <a:ea typeface="+mn-ea"/>
              <a:cs typeface="+mn-cs"/>
            </a:endParaRPr>
          </a:p>
        </p:txBody>
      </p:sp>
    </p:spTree>
    <p:extLst>
      <p:ext uri="{BB962C8B-B14F-4D97-AF65-F5344CB8AC3E}">
        <p14:creationId xmlns:p14="http://schemas.microsoft.com/office/powerpoint/2010/main" val="2172951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52574"/>
            <a:ext cx="10515600" cy="1325563"/>
          </a:xfrm>
          <a:prstGeom prst="rect">
            <a:avLst/>
          </a:prstGeom>
        </p:spPr>
        <p:txBody>
          <a:bodyPr/>
          <a:lstStyle>
            <a:lvl1pPr>
              <a:defRPr b="1">
                <a:solidFill>
                  <a:srgbClr val="026C66"/>
                </a:solidFill>
                <a:latin typeface="+mn-lt"/>
              </a:defRPr>
            </a:lvl1pPr>
          </a:lstStyle>
          <a:p>
            <a:r>
              <a:rPr lang="en-GB" dirty="0"/>
              <a:t>Click to edit Master title style</a:t>
            </a:r>
            <a:endParaRPr lang="en-US" dirty="0"/>
          </a:p>
        </p:txBody>
      </p:sp>
      <p:sp>
        <p:nvSpPr>
          <p:cNvPr id="3" name="Content Placeholder 2"/>
          <p:cNvSpPr>
            <a:spLocks noGrp="1"/>
          </p:cNvSpPr>
          <p:nvPr>
            <p:ph sz="half" idx="1"/>
          </p:nvPr>
        </p:nvSpPr>
        <p:spPr>
          <a:xfrm>
            <a:off x="838200" y="3398520"/>
            <a:ext cx="5181600" cy="3118803"/>
          </a:xfrm>
          <a:prstGeom prst="rect">
            <a:avLst/>
          </a:prstGeom>
        </p:spPr>
        <p:txBody>
          <a:bodyPr/>
          <a:lstStyle>
            <a:lvl1pPr marL="228600" indent="-228600">
              <a:buFont typeface="Wingdings" panose="05000000000000000000" pitchFamily="2" charset="2"/>
              <a:buChar char="ü"/>
              <a:defRPr/>
            </a:lvl1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3398520"/>
            <a:ext cx="5181600" cy="3118803"/>
          </a:xfrm>
          <a:prstGeom prst="rect">
            <a:avLst/>
          </a:prstGeom>
        </p:spPr>
        <p:txBody>
          <a:bodyPr/>
          <a:lstStyle>
            <a:lvl1pPr marL="228600" indent="-228600">
              <a:buFont typeface="Wingdings" panose="05000000000000000000" pitchFamily="2" charset="2"/>
              <a:buChar char="ü"/>
              <a:defRPr/>
            </a:lvl1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0505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05926"/>
            <a:ext cx="10515600" cy="823912"/>
          </a:xfrm>
          <a:prstGeom prst="rect">
            <a:avLst/>
          </a:prstGeom>
        </p:spPr>
        <p:txBody>
          <a:bodyPr/>
          <a:lstStyle>
            <a:lvl1pPr>
              <a:defRPr b="1">
                <a:solidFill>
                  <a:srgbClr val="026C66"/>
                </a:solidFill>
                <a:latin typeface="+mn-lt"/>
              </a:defRPr>
            </a:lvl1pPr>
          </a:lstStyle>
          <a:p>
            <a:r>
              <a:rPr lang="en-GB" dirty="0"/>
              <a:t>Click to edit Master title style</a:t>
            </a:r>
            <a:endParaRPr lang="en-US" dirty="0"/>
          </a:p>
        </p:txBody>
      </p:sp>
      <p:sp>
        <p:nvSpPr>
          <p:cNvPr id="3" name="Text Placeholder 2"/>
          <p:cNvSpPr>
            <a:spLocks noGrp="1"/>
          </p:cNvSpPr>
          <p:nvPr>
            <p:ph type="body" idx="1"/>
          </p:nvPr>
        </p:nvSpPr>
        <p:spPr>
          <a:xfrm>
            <a:off x="838201" y="2529838"/>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38201" y="3520440"/>
            <a:ext cx="5157787" cy="2760663"/>
          </a:xfrm>
          <a:prstGeom prst="rect">
            <a:avLst/>
          </a:prstGeom>
        </p:spPr>
        <p:txBody>
          <a:bodyPr/>
          <a:lstStyle>
            <a:lvl1pPr marL="457200" indent="-457200">
              <a:buFont typeface="Wingdings" panose="05000000000000000000" pitchFamily="2" charset="2"/>
              <a:buChar char="ü"/>
              <a:defRPr/>
            </a:lvl1pPr>
            <a:lvl2pPr marL="685800" indent="-228600">
              <a:buFont typeface="Arial" panose="020B0604020202020204" pitchFamily="34" charset="0"/>
              <a:buChar char="•"/>
              <a:defRPr/>
            </a:lvl2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0613" y="252983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0613" y="3520440"/>
            <a:ext cx="5183188" cy="2760663"/>
          </a:xfrm>
          <a:prstGeom prst="rect">
            <a:avLst/>
          </a:prstGeom>
        </p:spPr>
        <p:txBody>
          <a:bodyPr/>
          <a:lstStyle>
            <a:lvl1pPr marL="228600" indent="-228600">
              <a:buFont typeface="Wingdings" panose="05000000000000000000" pitchFamily="2" charset="2"/>
              <a:buChar char="ü"/>
              <a:defRPr/>
            </a:lvl1pPr>
            <a:lvl3pPr marL="1143000" indent="-228600">
              <a:buFont typeface="Courier New" panose="02070309020205020404" pitchFamily="49" charset="0"/>
              <a:buChar char="o"/>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8877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929767"/>
            <a:ext cx="10515600" cy="1325563"/>
          </a:xfrm>
          <a:prstGeom prst="rect">
            <a:avLst/>
          </a:prstGeom>
        </p:spPr>
        <p:txBody>
          <a:bodyPr/>
          <a:lstStyle>
            <a:lvl1pPr>
              <a:defRPr b="1">
                <a:solidFill>
                  <a:srgbClr val="026C66"/>
                </a:solidFill>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1699289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306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24000"/>
            <a:ext cx="3932237" cy="1422400"/>
          </a:xfrm>
          <a:prstGeom prst="rect">
            <a:avLst/>
          </a:prstGeom>
        </p:spPr>
        <p:txBody>
          <a:bodyPr anchor="b"/>
          <a:lstStyle>
            <a:lvl1pPr>
              <a:defRPr sz="3200" b="1">
                <a:solidFill>
                  <a:srgbClr val="026C66"/>
                </a:solidFill>
                <a:latin typeface="+mn-lt"/>
              </a:defRPr>
            </a:lvl1pPr>
          </a:lstStyle>
          <a:p>
            <a:r>
              <a:rPr lang="en-GB" dirty="0"/>
              <a:t>Click to edit Master title style</a:t>
            </a:r>
            <a:endParaRPr lang="en-US" dirty="0"/>
          </a:p>
        </p:txBody>
      </p:sp>
      <p:sp>
        <p:nvSpPr>
          <p:cNvPr id="3" name="Content Placeholder 2"/>
          <p:cNvSpPr>
            <a:spLocks noGrp="1"/>
          </p:cNvSpPr>
          <p:nvPr>
            <p:ph idx="1"/>
          </p:nvPr>
        </p:nvSpPr>
        <p:spPr>
          <a:xfrm>
            <a:off x="5183188" y="1524000"/>
            <a:ext cx="6172200" cy="4917440"/>
          </a:xfrm>
          <a:prstGeom prst="rect">
            <a:avLst/>
          </a:prstGeom>
        </p:spPr>
        <p:txBody>
          <a:bodyPr/>
          <a:lstStyle>
            <a:lvl1pPr marL="228600" indent="-228600">
              <a:buFont typeface="Wingdings" panose="05000000000000000000" pitchFamily="2" charset="2"/>
              <a:buChar char="ü"/>
              <a:defRPr sz="3200"/>
            </a:lvl1pPr>
            <a:lvl2pPr>
              <a:defRPr sz="2800"/>
            </a:lvl2pPr>
            <a:lvl3pPr marL="1143000" indent="-228600">
              <a:buFont typeface="Courier New" panose="02070309020205020404" pitchFamily="49" charset="0"/>
              <a:buChar char="o"/>
              <a:defRPr sz="2400"/>
            </a:lvl3pPr>
            <a:lvl4pPr marL="1600200" indent="-228600">
              <a:buFont typeface="Wingdings" panose="05000000000000000000" pitchFamily="2" charset="2"/>
              <a:buChar char="Ø"/>
              <a:defRPr sz="2000"/>
            </a:lvl4pPr>
            <a:lvl5pPr marL="2057400" indent="-228600">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839788" y="2976880"/>
            <a:ext cx="3932237" cy="346456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47251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7160"/>
            <a:ext cx="3932237" cy="1600200"/>
          </a:xfrm>
          <a:prstGeom prst="rect">
            <a:avLst/>
          </a:prstGeom>
        </p:spPr>
        <p:txBody>
          <a:bodyPr anchor="b"/>
          <a:lstStyle>
            <a:lvl1pPr>
              <a:defRPr sz="3200" b="1">
                <a:solidFill>
                  <a:srgbClr val="026C66"/>
                </a:solidFill>
                <a:latin typeface="+mn-lt"/>
              </a:defRPr>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5183188" y="1407160"/>
            <a:ext cx="6172200" cy="486156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3007360"/>
            <a:ext cx="3932237" cy="326136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66051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rgbClr val="E8AE13"/>
        </a:solidFill>
        <a:effectLst/>
      </p:bgPr>
    </p:bg>
    <p:spTree>
      <p:nvGrpSpPr>
        <p:cNvPr id="1" name="Shape 20"/>
        <p:cNvGrpSpPr/>
        <p:nvPr/>
      </p:nvGrpSpPr>
      <p:grpSpPr>
        <a:xfrm>
          <a:off x="0" y="0"/>
          <a:ext cx="0" cy="0"/>
          <a:chOff x="0" y="0"/>
          <a:chExt cx="0" cy="0"/>
        </a:xfrm>
      </p:grpSpPr>
      <p:sp>
        <p:nvSpPr>
          <p:cNvPr id="21" name="Google Shape;21;p56"/>
          <p:cNvSpPr/>
          <p:nvPr/>
        </p:nvSpPr>
        <p:spPr>
          <a:xfrm>
            <a:off x="0" y="0"/>
            <a:ext cx="12192000" cy="3545840"/>
          </a:xfrm>
          <a:prstGeom prst="rect">
            <a:avLst/>
          </a:prstGeom>
          <a:no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56"/>
          <p:cNvSpPr/>
          <p:nvPr/>
        </p:nvSpPr>
        <p:spPr>
          <a:xfrm>
            <a:off x="0" y="3429000"/>
            <a:ext cx="12192000" cy="3429000"/>
          </a:xfrm>
          <a:prstGeom prst="rect">
            <a:avLst/>
          </a:prstGeom>
          <a:solidFill>
            <a:srgbClr val="E8AE13"/>
          </a:solidFill>
          <a:ln w="76200" cap="flat" cmpd="sng">
            <a:solidFill>
              <a:srgbClr val="E8A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56"/>
          <p:cNvSpPr txBox="1"/>
          <p:nvPr/>
        </p:nvSpPr>
        <p:spPr>
          <a:xfrm>
            <a:off x="5939246" y="424543"/>
            <a:ext cx="57824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Calibri"/>
                <a:ea typeface="Calibri"/>
                <a:cs typeface="Calibri"/>
                <a:sym typeface="Calibri"/>
              </a:rPr>
              <a:t>					</a:t>
            </a:r>
            <a:endParaRPr sz="1800" b="0" i="0" u="none" strike="noStrike" cap="none">
              <a:solidFill>
                <a:srgbClr val="026C66"/>
              </a:solidFill>
              <a:latin typeface="Calibri"/>
              <a:ea typeface="Calibri"/>
              <a:cs typeface="Calibri"/>
              <a:sym typeface="Calibri"/>
            </a:endParaRPr>
          </a:p>
        </p:txBody>
      </p:sp>
    </p:spTree>
    <p:extLst>
      <p:ext uri="{BB962C8B-B14F-4D97-AF65-F5344CB8AC3E}">
        <p14:creationId xmlns:p14="http://schemas.microsoft.com/office/powerpoint/2010/main" val="515033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026C66"/>
        </a:solidFill>
        <a:effectLst/>
      </p:bgPr>
    </p:bg>
    <p:spTree>
      <p:nvGrpSpPr>
        <p:cNvPr id="1" name="Shape 15"/>
        <p:cNvGrpSpPr/>
        <p:nvPr/>
      </p:nvGrpSpPr>
      <p:grpSpPr>
        <a:xfrm>
          <a:off x="0" y="0"/>
          <a:ext cx="0" cy="0"/>
          <a:chOff x="0" y="0"/>
          <a:chExt cx="0" cy="0"/>
        </a:xfrm>
      </p:grpSpPr>
      <p:sp>
        <p:nvSpPr>
          <p:cNvPr id="16" name="Google Shape;16;p55"/>
          <p:cNvSpPr/>
          <p:nvPr/>
        </p:nvSpPr>
        <p:spPr>
          <a:xfrm>
            <a:off x="0" y="0"/>
            <a:ext cx="12192000" cy="3545840"/>
          </a:xfrm>
          <a:prstGeom prst="rect">
            <a:avLst/>
          </a:prstGeom>
          <a:no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55"/>
          <p:cNvSpPr/>
          <p:nvPr/>
        </p:nvSpPr>
        <p:spPr>
          <a:xfrm>
            <a:off x="0" y="3429000"/>
            <a:ext cx="12192000" cy="3429000"/>
          </a:xfrm>
          <a:prstGeom prst="rect">
            <a:avLst/>
          </a:prstGeom>
          <a:solidFill>
            <a:srgbClr val="026C66"/>
          </a:solidFill>
          <a:ln w="76200" cap="flat" cmpd="sng">
            <a:solidFill>
              <a:srgbClr val="026C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55" descr="A close up of a logo&#10;&#10;Description automatically generated"/>
          <p:cNvPicPr preferRelativeResize="0"/>
          <p:nvPr/>
        </p:nvPicPr>
        <p:blipFill rotWithShape="1">
          <a:blip r:embed="rId2">
            <a:alphaModFix/>
          </a:blip>
          <a:srcRect/>
          <a:stretch/>
        </p:blipFill>
        <p:spPr>
          <a:xfrm>
            <a:off x="220133" y="177801"/>
            <a:ext cx="1689947" cy="1215727"/>
          </a:xfrm>
          <a:prstGeom prst="rect">
            <a:avLst/>
          </a:prstGeom>
          <a:noFill/>
          <a:ln>
            <a:noFill/>
          </a:ln>
        </p:spPr>
      </p:pic>
      <p:sp>
        <p:nvSpPr>
          <p:cNvPr id="19" name="Google Shape;19;p55"/>
          <p:cNvSpPr txBox="1"/>
          <p:nvPr/>
        </p:nvSpPr>
        <p:spPr>
          <a:xfrm>
            <a:off x="6026332" y="476794"/>
            <a:ext cx="568669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F2F2F2"/>
                </a:solidFill>
                <a:latin typeface="Calibri"/>
                <a:ea typeface="Calibri"/>
                <a:cs typeface="Calibri"/>
                <a:sym typeface="Calibri"/>
              </a:rPr>
              <a:t>					</a:t>
            </a:r>
            <a:endParaRPr sz="1800" b="0" i="0" u="none" strike="noStrike" cap="none">
              <a:solidFill>
                <a:srgbClr val="F2F2F2"/>
              </a:solidFill>
              <a:latin typeface="Calibri"/>
              <a:ea typeface="Calibri"/>
              <a:cs typeface="Calibri"/>
              <a:sym typeface="Calibri"/>
            </a:endParaRPr>
          </a:p>
        </p:txBody>
      </p:sp>
    </p:spTree>
    <p:extLst>
      <p:ext uri="{BB962C8B-B14F-4D97-AF65-F5344CB8AC3E}">
        <p14:creationId xmlns:p14="http://schemas.microsoft.com/office/powerpoint/2010/main" val="224195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B27FB-191B-4546-8651-86143CE18AC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7026173-7081-4E33-98D9-F058CB97C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0D30D9C-2513-4C06-9532-BAABDB4CB292}"/>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5D4417E4-150E-413D-8B44-EB283A68A03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D0C929A-6E4D-4533-B4C8-D2B7E8CBAD62}"/>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113622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61D4F-612F-465E-9462-65540100147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FB8BB68-62AE-4BEC-BB44-4FDB4479EAC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085DBDA8-B95C-444D-8019-7368577EF73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C55DF8B-311B-410A-AC38-3DD4DDBF6DF7}"/>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6" name="Tijdelijke aanduiding voor voettekst 5">
            <a:extLst>
              <a:ext uri="{FF2B5EF4-FFF2-40B4-BE49-F238E27FC236}">
                <a16:creationId xmlns:a16="http://schemas.microsoft.com/office/drawing/2014/main" id="{91197982-C386-4BBB-9613-08D27FB06A6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9D7445D-7E77-4D29-BB2F-FD290CA75CE8}"/>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51303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80AFA-462C-4A52-B0C3-DE889F79B1C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96F479B-E6C4-4FA1-96F8-B3126500C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DDE0267-2F7D-4E60-9D8F-4A18C01C0C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FDCC0F0-A1BC-4557-9DFA-7BB452D1BE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7358365-223D-463E-B08F-6BB6EC95CB8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38E882B0-D6CE-4464-BF97-F22BB040B4DC}"/>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8" name="Tijdelijke aanduiding voor voettekst 7">
            <a:extLst>
              <a:ext uri="{FF2B5EF4-FFF2-40B4-BE49-F238E27FC236}">
                <a16:creationId xmlns:a16="http://schemas.microsoft.com/office/drawing/2014/main" id="{5CF21453-4487-4F3B-BCBA-96358B2088D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A8FD293-978C-4DFE-97FC-2B135D19767E}"/>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166123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6DC7C-5247-4FEF-870B-E6ADB095E44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524EFB0-BFE7-4B2D-81E9-039DAC656E86}"/>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4" name="Tijdelijke aanduiding voor voettekst 3">
            <a:extLst>
              <a:ext uri="{FF2B5EF4-FFF2-40B4-BE49-F238E27FC236}">
                <a16:creationId xmlns:a16="http://schemas.microsoft.com/office/drawing/2014/main" id="{4EFAAD9A-12CC-4E39-BCB3-9E4CE512B8D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1A4DE1E-000E-4D1E-BB59-A1F5A2FDDBCB}"/>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407196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2C76719-F993-4D52-8563-E6C89DF84A97}"/>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3" name="Tijdelijke aanduiding voor voettekst 2">
            <a:extLst>
              <a:ext uri="{FF2B5EF4-FFF2-40B4-BE49-F238E27FC236}">
                <a16:creationId xmlns:a16="http://schemas.microsoft.com/office/drawing/2014/main" id="{17892D68-1983-49DF-B84D-70D5C84AC8F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97B9DFA-CEB5-44B1-B3E4-DD1B70461872}"/>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171195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CCF922-2D23-48E5-A4A8-A47A93110A4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DEFBB6E-09DF-4A80-8A91-B53ECB0F8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523BE9D2-DD1C-4525-9ACF-DA3D0059F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92AF798-F172-420F-8E5C-EF4E4C408ABF}"/>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6" name="Tijdelijke aanduiding voor voettekst 5">
            <a:extLst>
              <a:ext uri="{FF2B5EF4-FFF2-40B4-BE49-F238E27FC236}">
                <a16:creationId xmlns:a16="http://schemas.microsoft.com/office/drawing/2014/main" id="{52215F3A-B20A-4150-BDF1-0600D33E5D1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1E5371E-D921-4232-A76E-06F0CCA35BA2}"/>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227918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E77E2-2993-422C-86DD-F0E60C20B2D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8DC3939-FBEB-4F6E-A948-19FD86934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AA26AA0-6CFC-4E0A-8BFF-BB1D465CD1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C539BE2-53BF-4B79-B120-C7662CE26EED}"/>
              </a:ext>
            </a:extLst>
          </p:cNvPr>
          <p:cNvSpPr>
            <a:spLocks noGrp="1"/>
          </p:cNvSpPr>
          <p:nvPr>
            <p:ph type="dt" sz="half" idx="10"/>
          </p:nvPr>
        </p:nvSpPr>
        <p:spPr/>
        <p:txBody>
          <a:bodyPr/>
          <a:lstStyle/>
          <a:p>
            <a:fld id="{85594794-8255-4DCC-86AC-7EBDEF473957}" type="datetimeFigureOut">
              <a:rPr lang="nl-BE" smtClean="0"/>
              <a:t>27/04/2022</a:t>
            </a:fld>
            <a:endParaRPr lang="nl-BE"/>
          </a:p>
        </p:txBody>
      </p:sp>
      <p:sp>
        <p:nvSpPr>
          <p:cNvPr id="6" name="Tijdelijke aanduiding voor voettekst 5">
            <a:extLst>
              <a:ext uri="{FF2B5EF4-FFF2-40B4-BE49-F238E27FC236}">
                <a16:creationId xmlns:a16="http://schemas.microsoft.com/office/drawing/2014/main" id="{AF656691-5CA6-4F60-8FDA-1FAE9708FE7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4002C40-91FF-4897-9CB5-6EFDEB39EB68}"/>
              </a:ext>
            </a:extLst>
          </p:cNvPr>
          <p:cNvSpPr>
            <a:spLocks noGrp="1"/>
          </p:cNvSpPr>
          <p:nvPr>
            <p:ph type="sldNum" sz="quarter" idx="12"/>
          </p:nvPr>
        </p:nvSpPr>
        <p:spPr/>
        <p:txBody>
          <a:bodyPr/>
          <a:lstStyle/>
          <a:p>
            <a:fld id="{E3FAA90D-676A-43CA-9D95-ACA39CB1688B}" type="slidenum">
              <a:rPr lang="nl-BE" smtClean="0"/>
              <a:t>‹#›</a:t>
            </a:fld>
            <a:endParaRPr lang="nl-BE"/>
          </a:p>
        </p:txBody>
      </p:sp>
    </p:spTree>
    <p:extLst>
      <p:ext uri="{BB962C8B-B14F-4D97-AF65-F5344CB8AC3E}">
        <p14:creationId xmlns:p14="http://schemas.microsoft.com/office/powerpoint/2010/main" val="377607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49F6BCC-6D54-4CD4-87C2-4859D730D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374ADEE-15C8-47E9-BAFB-7644B7AF1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A4A888B-151C-4689-887D-5167168DB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94794-8255-4DCC-86AC-7EBDEF473957}" type="datetimeFigureOut">
              <a:rPr lang="nl-BE" smtClean="0"/>
              <a:t>27/04/2022</a:t>
            </a:fld>
            <a:endParaRPr lang="nl-BE"/>
          </a:p>
        </p:txBody>
      </p:sp>
      <p:sp>
        <p:nvSpPr>
          <p:cNvPr id="5" name="Tijdelijke aanduiding voor voettekst 4">
            <a:extLst>
              <a:ext uri="{FF2B5EF4-FFF2-40B4-BE49-F238E27FC236}">
                <a16:creationId xmlns:a16="http://schemas.microsoft.com/office/drawing/2014/main" id="{580D1D0E-0361-4CE6-ABD4-CB9081366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91B1049-F774-499D-B88C-9DBAAADE6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AA90D-676A-43CA-9D95-ACA39CB1688B}" type="slidenum">
              <a:rPr lang="nl-BE" smtClean="0"/>
              <a:t>‹#›</a:t>
            </a:fld>
            <a:endParaRPr lang="nl-BE"/>
          </a:p>
        </p:txBody>
      </p:sp>
    </p:spTree>
    <p:extLst>
      <p:ext uri="{BB962C8B-B14F-4D97-AF65-F5344CB8AC3E}">
        <p14:creationId xmlns:p14="http://schemas.microsoft.com/office/powerpoint/2010/main" val="357535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0E501911-BE6E-5744-8E7F-F1E24334050D}"/>
              </a:ext>
            </a:extLst>
          </p:cNvPr>
          <p:cNvPicPr>
            <a:picLocks noChangeAspect="1"/>
          </p:cNvPicPr>
          <p:nvPr userDrawn="1"/>
        </p:nvPicPr>
        <p:blipFill>
          <a:blip r:embed="rId16"/>
          <a:stretch>
            <a:fillRect/>
          </a:stretch>
        </p:blipFill>
        <p:spPr>
          <a:xfrm>
            <a:off x="220133" y="177801"/>
            <a:ext cx="1689947" cy="1203013"/>
          </a:xfrm>
          <a:prstGeom prst="rect">
            <a:avLst/>
          </a:prstGeom>
        </p:spPr>
      </p:pic>
      <p:sp>
        <p:nvSpPr>
          <p:cNvPr id="10" name="Rectangle 9">
            <a:extLst>
              <a:ext uri="{FF2B5EF4-FFF2-40B4-BE49-F238E27FC236}">
                <a16:creationId xmlns:a16="http://schemas.microsoft.com/office/drawing/2014/main" id="{6C8E65F4-D943-8740-87FE-B6B3910E39F3}"/>
              </a:ext>
            </a:extLst>
          </p:cNvPr>
          <p:cNvSpPr/>
          <p:nvPr userDrawn="1"/>
        </p:nvSpPr>
        <p:spPr>
          <a:xfrm>
            <a:off x="0" y="0"/>
            <a:ext cx="12192000" cy="3545840"/>
          </a:xfrm>
          <a:prstGeom prst="rect">
            <a:avLst/>
          </a:prstGeom>
          <a:noFill/>
          <a:ln w="76200">
            <a:solidFill>
              <a:srgbClr val="026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11" name="Rectangle 10">
            <a:extLst>
              <a:ext uri="{FF2B5EF4-FFF2-40B4-BE49-F238E27FC236}">
                <a16:creationId xmlns:a16="http://schemas.microsoft.com/office/drawing/2014/main" id="{526DAA94-0F9D-F84F-96A4-F22215C564DA}"/>
              </a:ext>
            </a:extLst>
          </p:cNvPr>
          <p:cNvSpPr/>
          <p:nvPr userDrawn="1"/>
        </p:nvSpPr>
        <p:spPr>
          <a:xfrm>
            <a:off x="0" y="3429000"/>
            <a:ext cx="12192000" cy="34290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800"/>
          </a:p>
        </p:txBody>
      </p:sp>
      <p:sp>
        <p:nvSpPr>
          <p:cNvPr id="12" name="TextBox 11">
            <a:extLst>
              <a:ext uri="{FF2B5EF4-FFF2-40B4-BE49-F238E27FC236}">
                <a16:creationId xmlns:a16="http://schemas.microsoft.com/office/drawing/2014/main" id="{00D0C0C2-78AC-4B47-A345-9DEFF4E4B727}"/>
              </a:ext>
            </a:extLst>
          </p:cNvPr>
          <p:cNvSpPr txBox="1"/>
          <p:nvPr userDrawn="1"/>
        </p:nvSpPr>
        <p:spPr>
          <a:xfrm>
            <a:off x="2980267" y="274320"/>
            <a:ext cx="8832427" cy="369332"/>
          </a:xfrm>
          <a:prstGeom prst="rect">
            <a:avLst/>
          </a:prstGeom>
          <a:noFill/>
        </p:spPr>
        <p:txBody>
          <a:bodyPr wrap="square" rtlCol="0">
            <a:spAutoFit/>
          </a:bodyPr>
          <a:lstStyle/>
          <a:p>
            <a:pPr algn="r"/>
            <a:r>
              <a:rPr lang="nl-BE" sz="1800" b="1" dirty="0">
                <a:solidFill>
                  <a:srgbClr val="026C66"/>
                </a:solidFill>
              </a:rPr>
              <a:t>Test template</a:t>
            </a:r>
            <a:r>
              <a:rPr lang="nl-BE" sz="1800" b="1" baseline="0" dirty="0">
                <a:solidFill>
                  <a:srgbClr val="026C66"/>
                </a:solidFill>
              </a:rPr>
              <a:t> </a:t>
            </a:r>
            <a:r>
              <a:rPr lang="nl-BE" sz="1800" b="1" baseline="0" dirty="0" err="1">
                <a:solidFill>
                  <a:srgbClr val="026C66"/>
                </a:solidFill>
              </a:rPr>
              <a:t>ppt</a:t>
            </a:r>
            <a:r>
              <a:rPr lang="nl-BE" sz="1800" b="1" baseline="0" dirty="0">
                <a:solidFill>
                  <a:srgbClr val="026C66"/>
                </a:solidFill>
              </a:rPr>
              <a:t> CAG</a:t>
            </a:r>
            <a:endParaRPr lang="en-BE" sz="1800" b="1" dirty="0">
              <a:solidFill>
                <a:srgbClr val="026C66"/>
              </a:solidFill>
            </a:endParaRPr>
          </a:p>
        </p:txBody>
      </p:sp>
    </p:spTree>
    <p:extLst>
      <p:ext uri="{BB962C8B-B14F-4D97-AF65-F5344CB8AC3E}">
        <p14:creationId xmlns:p14="http://schemas.microsoft.com/office/powerpoint/2010/main" val="548834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3" descr="A picture containing drawing&#10;&#10;Description automatically generated"/>
          <p:cNvPicPr preferRelativeResize="0"/>
          <p:nvPr/>
        </p:nvPicPr>
        <p:blipFill rotWithShape="1">
          <a:blip r:embed="rId4">
            <a:alphaModFix/>
          </a:blip>
          <a:srcRect/>
          <a:stretch/>
        </p:blipFill>
        <p:spPr>
          <a:xfrm>
            <a:off x="220133" y="177801"/>
            <a:ext cx="1689947" cy="1203013"/>
          </a:xfrm>
          <a:prstGeom prst="rect">
            <a:avLst/>
          </a:prstGeom>
          <a:noFill/>
          <a:ln>
            <a:noFill/>
          </a:ln>
        </p:spPr>
      </p:pic>
      <p:sp>
        <p:nvSpPr>
          <p:cNvPr id="11" name="Google Shape;11;p53"/>
          <p:cNvSpPr/>
          <p:nvPr/>
        </p:nvSpPr>
        <p:spPr>
          <a:xfrm>
            <a:off x="0" y="0"/>
            <a:ext cx="12192000" cy="3545840"/>
          </a:xfrm>
          <a:prstGeom prst="rect">
            <a:avLst/>
          </a:prstGeom>
          <a:noFill/>
          <a:ln w="76200" cap="flat" cmpd="sng">
            <a:solidFill>
              <a:srgbClr val="026C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53"/>
          <p:cNvSpPr/>
          <p:nvPr/>
        </p:nvSpPr>
        <p:spPr>
          <a:xfrm>
            <a:off x="0" y="3429000"/>
            <a:ext cx="12192000" cy="3429000"/>
          </a:xfrm>
          <a:prstGeom prst="rect">
            <a:avLst/>
          </a:prstGeom>
          <a:solidFill>
            <a:schemeClr val="lt1"/>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53"/>
          <p:cNvSpPr txBox="1"/>
          <p:nvPr/>
        </p:nvSpPr>
        <p:spPr>
          <a:xfrm>
            <a:off x="5991498" y="378823"/>
            <a:ext cx="540802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Calibri"/>
                <a:ea typeface="Calibri"/>
                <a:cs typeface="Calibri"/>
                <a:sym typeface="Calibri"/>
              </a:rPr>
              <a:t>					</a:t>
            </a:r>
            <a:endParaRPr sz="1800" b="0" i="0" u="none" strike="noStrike" cap="none">
              <a:solidFill>
                <a:srgbClr val="026C66"/>
              </a:solidFill>
              <a:latin typeface="Calibri"/>
              <a:ea typeface="Calibri"/>
              <a:cs typeface="Calibri"/>
              <a:sym typeface="Calibri"/>
            </a:endParaRPr>
          </a:p>
        </p:txBody>
      </p:sp>
    </p:spTree>
    <p:extLst>
      <p:ext uri="{BB962C8B-B14F-4D97-AF65-F5344CB8AC3E}">
        <p14:creationId xmlns:p14="http://schemas.microsoft.com/office/powerpoint/2010/main" val="1237389145"/>
      </p:ext>
    </p:extLst>
  </p:cSld>
  <p:clrMap bg1="lt1" tx1="dk1" bg2="dk2" tx2="lt2" accent1="accent1" accent2="accent2" accent3="accent3" accent4="accent4" accent5="accent5" accent6="accent6" hlink="hlink" folHlink="folHlink"/>
  <p:sldLayoutIdLst>
    <p:sldLayoutId id="2147483676" r:id="rId1"/>
    <p:sldLayoutId id="214748367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6.png"/><Relationship Id="rId4" Type="http://schemas.openxmlformats.org/officeDocument/2006/relationships/image" Target="../media/image35.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7.wmf"/></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7.w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jpeg"/><Relationship Id="rId4" Type="http://schemas.openxmlformats.org/officeDocument/2006/relationships/image" Target="../media/image45.png"/><Relationship Id="rId9" Type="http://schemas.openxmlformats.org/officeDocument/2006/relationships/image" Target="../media/image43.wmf"/></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tmp"/></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3.wmf"/></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tmp"/></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67.w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4" descr="Afbeelding met gras, buiten, lucht, boom&#10;&#10;Automatisch gegenereerde beschrijving">
            <a:extLst>
              <a:ext uri="{FF2B5EF4-FFF2-40B4-BE49-F238E27FC236}">
                <a16:creationId xmlns:a16="http://schemas.microsoft.com/office/drawing/2014/main" id="{522C9106-DFF8-4239-80A4-0C095D2201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34980" y="1216578"/>
            <a:ext cx="6648260" cy="4986196"/>
          </a:xfrm>
          <a:prstGeom prst="rect">
            <a:avLst/>
          </a:prstGeom>
        </p:spPr>
      </p:pic>
      <p:sp>
        <p:nvSpPr>
          <p:cNvPr id="5" name="Rectangle 4">
            <a:extLst>
              <a:ext uri="{FF2B5EF4-FFF2-40B4-BE49-F238E27FC236}">
                <a16:creationId xmlns:a16="http://schemas.microsoft.com/office/drawing/2014/main" id="{6BA9EC5F-746A-E741-83A7-2254887B3687}"/>
              </a:ext>
            </a:extLst>
          </p:cNvPr>
          <p:cNvSpPr/>
          <p:nvPr/>
        </p:nvSpPr>
        <p:spPr>
          <a:xfrm>
            <a:off x="5364481" y="4572001"/>
            <a:ext cx="4754879" cy="1690577"/>
          </a:xfrm>
          <a:prstGeom prst="rect">
            <a:avLst/>
          </a:prstGeom>
          <a:solidFill>
            <a:srgbClr val="F2F2F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E" dirty="0">
              <a:solidFill>
                <a:srgbClr val="FFFFFF"/>
              </a:solidFill>
              <a:latin typeface="Calibri" panose="020F0502020204030204"/>
            </a:endParaRPr>
          </a:p>
        </p:txBody>
      </p:sp>
      <p:sp>
        <p:nvSpPr>
          <p:cNvPr id="6" name="TextBox 5">
            <a:extLst>
              <a:ext uri="{FF2B5EF4-FFF2-40B4-BE49-F238E27FC236}">
                <a16:creationId xmlns:a16="http://schemas.microsoft.com/office/drawing/2014/main" id="{F5954568-23C4-264E-BBF0-CA32869BA598}"/>
              </a:ext>
            </a:extLst>
          </p:cNvPr>
          <p:cNvSpPr txBox="1"/>
          <p:nvPr/>
        </p:nvSpPr>
        <p:spPr>
          <a:xfrm>
            <a:off x="5553740" y="4805096"/>
            <a:ext cx="2248397" cy="276999"/>
          </a:xfrm>
          <a:prstGeom prst="rect">
            <a:avLst/>
          </a:prstGeom>
          <a:noFill/>
        </p:spPr>
        <p:txBody>
          <a:bodyPr wrap="square" rtlCol="0">
            <a:spAutoFit/>
          </a:bodyPr>
          <a:lstStyle/>
          <a:p>
            <a:pPr defTabSz="457200">
              <a:defRPr/>
            </a:pPr>
            <a:r>
              <a:rPr lang="nl-BE" sz="1200" dirty="0">
                <a:solidFill>
                  <a:srgbClr val="E8AE13"/>
                </a:solidFill>
                <a:latin typeface="Calibri" panose="020F0502020204030204"/>
              </a:rPr>
              <a:t>UNESCO-</a:t>
            </a:r>
            <a:r>
              <a:rPr lang="nl-BE" sz="1200" dirty="0" err="1">
                <a:solidFill>
                  <a:srgbClr val="E8AE13"/>
                </a:solidFill>
                <a:latin typeface="Calibri" panose="020F0502020204030204"/>
              </a:rPr>
              <a:t>trefdag</a:t>
            </a:r>
            <a:r>
              <a:rPr lang="nl-BE" sz="1200" dirty="0">
                <a:solidFill>
                  <a:srgbClr val="E8AE13"/>
                </a:solidFill>
                <a:latin typeface="Calibri" panose="020F0502020204030204"/>
              </a:rPr>
              <a:t> 3 mei</a:t>
            </a:r>
            <a:r>
              <a:rPr lang="en-BE" sz="1200" dirty="0">
                <a:solidFill>
                  <a:srgbClr val="E8AE13"/>
                </a:solidFill>
                <a:latin typeface="Calibri" panose="020F0502020204030204"/>
              </a:rPr>
              <a:t> 202</a:t>
            </a:r>
            <a:r>
              <a:rPr lang="nl-BE" sz="1200" dirty="0">
                <a:solidFill>
                  <a:srgbClr val="E8AE13"/>
                </a:solidFill>
                <a:latin typeface="Calibri" panose="020F0502020204030204"/>
              </a:rPr>
              <a:t>2</a:t>
            </a:r>
            <a:endParaRPr lang="en-BE" sz="1200" dirty="0">
              <a:solidFill>
                <a:srgbClr val="E8AE13"/>
              </a:solidFill>
              <a:latin typeface="Calibri" panose="020F0502020204030204"/>
            </a:endParaRPr>
          </a:p>
        </p:txBody>
      </p:sp>
      <p:sp>
        <p:nvSpPr>
          <p:cNvPr id="7" name="TextBox 6">
            <a:extLst>
              <a:ext uri="{FF2B5EF4-FFF2-40B4-BE49-F238E27FC236}">
                <a16:creationId xmlns:a16="http://schemas.microsoft.com/office/drawing/2014/main" id="{B0A4294B-0839-3C4D-B537-920AC60B08CA}"/>
              </a:ext>
            </a:extLst>
          </p:cNvPr>
          <p:cNvSpPr txBox="1"/>
          <p:nvPr/>
        </p:nvSpPr>
        <p:spPr>
          <a:xfrm>
            <a:off x="5553741" y="5011759"/>
            <a:ext cx="4327451" cy="707886"/>
          </a:xfrm>
          <a:prstGeom prst="rect">
            <a:avLst/>
          </a:prstGeom>
          <a:noFill/>
        </p:spPr>
        <p:txBody>
          <a:bodyPr wrap="square" rtlCol="0">
            <a:spAutoFit/>
          </a:bodyPr>
          <a:lstStyle/>
          <a:p>
            <a:pPr defTabSz="457200">
              <a:defRPr/>
            </a:pPr>
            <a:r>
              <a:rPr lang="nl-BE" sz="2000" b="1" dirty="0">
                <a:solidFill>
                  <a:srgbClr val="026C66"/>
                </a:solidFill>
                <a:latin typeface="Calibri" panose="020F0502020204030204"/>
              </a:rPr>
              <a:t>Inzet van  traditionele kennis: irrigatietechnieken zoals ‘</a:t>
            </a:r>
            <a:r>
              <a:rPr lang="nl-BE" sz="2000" b="1" dirty="0" err="1">
                <a:solidFill>
                  <a:srgbClr val="026C66"/>
                </a:solidFill>
                <a:latin typeface="Calibri" panose="020F0502020204030204"/>
              </a:rPr>
              <a:t>witteren</a:t>
            </a:r>
            <a:r>
              <a:rPr lang="nl-BE" sz="2000" b="1" dirty="0">
                <a:solidFill>
                  <a:srgbClr val="026C66"/>
                </a:solidFill>
                <a:latin typeface="Calibri" panose="020F0502020204030204"/>
              </a:rPr>
              <a:t>’</a:t>
            </a:r>
            <a:endParaRPr lang="en-BE" sz="2000" b="1" dirty="0">
              <a:solidFill>
                <a:srgbClr val="026C66"/>
              </a:solidFill>
              <a:latin typeface="Calibri" panose="020F0502020204030204"/>
            </a:endParaRPr>
          </a:p>
        </p:txBody>
      </p:sp>
      <p:sp>
        <p:nvSpPr>
          <p:cNvPr id="8" name="TextBox 7">
            <a:extLst>
              <a:ext uri="{FF2B5EF4-FFF2-40B4-BE49-F238E27FC236}">
                <a16:creationId xmlns:a16="http://schemas.microsoft.com/office/drawing/2014/main" id="{90A928DC-03EF-684A-9BE7-5B8B9C9166E6}"/>
              </a:ext>
            </a:extLst>
          </p:cNvPr>
          <p:cNvSpPr txBox="1"/>
          <p:nvPr/>
        </p:nvSpPr>
        <p:spPr>
          <a:xfrm>
            <a:off x="5553740" y="5784963"/>
            <a:ext cx="4433776" cy="307777"/>
          </a:xfrm>
          <a:prstGeom prst="rect">
            <a:avLst/>
          </a:prstGeom>
          <a:noFill/>
        </p:spPr>
        <p:txBody>
          <a:bodyPr wrap="square" rtlCol="0">
            <a:spAutoFit/>
          </a:bodyPr>
          <a:lstStyle/>
          <a:p>
            <a:pPr algn="r" defTabSz="457200">
              <a:defRPr/>
            </a:pPr>
            <a:r>
              <a:rPr lang="nl-BE" sz="1400" dirty="0">
                <a:solidFill>
                  <a:srgbClr val="026C66"/>
                </a:solidFill>
                <a:latin typeface="Calibri" panose="020F0502020204030204"/>
              </a:rPr>
              <a:t>Albert Jansen en Chantal Bisschop</a:t>
            </a:r>
            <a:endParaRPr lang="en-BE" sz="1400" dirty="0">
              <a:solidFill>
                <a:srgbClr val="026C66"/>
              </a:solidFill>
              <a:latin typeface="Calibri" panose="020F0502020204030204"/>
            </a:endParaRPr>
          </a:p>
        </p:txBody>
      </p:sp>
      <p:sp>
        <p:nvSpPr>
          <p:cNvPr id="9" name="Rectangle 8">
            <a:extLst>
              <a:ext uri="{FF2B5EF4-FFF2-40B4-BE49-F238E27FC236}">
                <a16:creationId xmlns:a16="http://schemas.microsoft.com/office/drawing/2014/main" id="{20B71BB5-DDD2-1146-8150-DC97BFA22634}"/>
              </a:ext>
            </a:extLst>
          </p:cNvPr>
          <p:cNvSpPr/>
          <p:nvPr/>
        </p:nvSpPr>
        <p:spPr>
          <a:xfrm>
            <a:off x="2072640" y="477520"/>
            <a:ext cx="3013168" cy="138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E" dirty="0">
              <a:solidFill>
                <a:srgbClr val="FFFFFF"/>
              </a:solidFill>
              <a:latin typeface="Calibri" panose="020F0502020204030204"/>
            </a:endParaRPr>
          </a:p>
        </p:txBody>
      </p:sp>
      <p:pic>
        <p:nvPicPr>
          <p:cNvPr id="10" name="Picture 9" descr="A picture containing drawing&#10;&#10;Description automatically generated">
            <a:extLst>
              <a:ext uri="{FF2B5EF4-FFF2-40B4-BE49-F238E27FC236}">
                <a16:creationId xmlns:a16="http://schemas.microsoft.com/office/drawing/2014/main" id="{8FBB72CC-4ECF-A94C-824B-1497BFDDE60B}"/>
              </a:ext>
            </a:extLst>
          </p:cNvPr>
          <p:cNvPicPr>
            <a:picLocks noChangeAspect="1"/>
          </p:cNvPicPr>
          <p:nvPr/>
        </p:nvPicPr>
        <p:blipFill>
          <a:blip r:embed="rId4"/>
          <a:stretch>
            <a:fillRect/>
          </a:stretch>
        </p:blipFill>
        <p:spPr>
          <a:xfrm>
            <a:off x="1901304" y="573877"/>
            <a:ext cx="3013168" cy="1197124"/>
          </a:xfrm>
          <a:prstGeom prst="rect">
            <a:avLst/>
          </a:prstGeom>
        </p:spPr>
      </p:pic>
      <p:pic>
        <p:nvPicPr>
          <p:cNvPr id="11" name="Afbeelding 5">
            <a:extLst>
              <a:ext uri="{FF2B5EF4-FFF2-40B4-BE49-F238E27FC236}">
                <a16:creationId xmlns:a16="http://schemas.microsoft.com/office/drawing/2014/main" id="{4817D3E1-5B89-44B9-8862-6A152C985A2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85808" y="573878"/>
            <a:ext cx="3835766" cy="1285403"/>
          </a:xfrm>
          <a:prstGeom prst="rect">
            <a:avLst/>
          </a:prstGeom>
          <a:noFill/>
          <a:ln>
            <a:noFill/>
          </a:ln>
        </p:spPr>
      </p:pic>
    </p:spTree>
    <p:extLst>
      <p:ext uri="{BB962C8B-B14F-4D97-AF65-F5344CB8AC3E}">
        <p14:creationId xmlns:p14="http://schemas.microsoft.com/office/powerpoint/2010/main" val="329840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F2C9F-B2D6-8847-B768-DED1B42964E1}"/>
              </a:ext>
            </a:extLst>
          </p:cNvPr>
          <p:cNvSpPr txBox="1"/>
          <p:nvPr/>
        </p:nvSpPr>
        <p:spPr>
          <a:xfrm>
            <a:off x="481013" y="3752849"/>
            <a:ext cx="3290887" cy="2452687"/>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a:solidFill>
                  <a:srgbClr val="026C66"/>
                </a:solidFill>
              </a:rPr>
              <a:t>Traditional Irrigation: </a:t>
            </a:r>
            <a:br>
              <a:rPr lang="en-US" sz="3600" b="1" dirty="0">
                <a:solidFill>
                  <a:srgbClr val="026C66"/>
                </a:solidFill>
              </a:rPr>
            </a:br>
            <a:r>
              <a:rPr lang="en-US" sz="3600" b="1" dirty="0">
                <a:solidFill>
                  <a:srgbClr val="026C66"/>
                </a:solidFill>
              </a:rPr>
              <a:t>Technique, Knowledge and organization</a:t>
            </a:r>
          </a:p>
        </p:txBody>
      </p:sp>
      <p:pic>
        <p:nvPicPr>
          <p:cNvPr id="7" name="Afbeelding 3" descr="Afbeelding met gras, buiten, lucht, groep&#10;&#10;Automatisch gegenereerde beschrijving">
            <a:extLst>
              <a:ext uri="{FF2B5EF4-FFF2-40B4-BE49-F238E27FC236}">
                <a16:creationId xmlns:a16="http://schemas.microsoft.com/office/drawing/2014/main" id="{C204396C-A24F-44ED-AB20-831651A566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0D9E7A64-9107-44FB-BA47-E4B8CC7BF839}"/>
              </a:ext>
            </a:extLst>
          </p:cNvPr>
          <p:cNvSpPr txBox="1"/>
          <p:nvPr/>
        </p:nvSpPr>
        <p:spPr>
          <a:xfrm>
            <a:off x="4310043" y="4306534"/>
            <a:ext cx="7485413" cy="2452687"/>
          </a:xfrm>
          <a:prstGeom prst="rect">
            <a:avLst/>
          </a:prstGeom>
        </p:spPr>
        <p:txBody>
          <a:bodyPr vert="horz" lIns="91440" tIns="45720" rIns="91440" bIns="45720" rtlCol="0" anchor="ctr">
            <a:normAutofit/>
          </a:bodyPr>
          <a:lstStyle/>
          <a:p>
            <a:pPr marL="228600" indent="-228600">
              <a:spcBef>
                <a:spcPts val="200"/>
              </a:spcBef>
              <a:spcAft>
                <a:spcPts val="600"/>
              </a:spcAft>
              <a:buFont typeface="Arial" panose="020B0604020202020204" pitchFamily="34" charset="0"/>
              <a:buChar char="•"/>
            </a:pPr>
            <a:r>
              <a:rPr lang="en-US" sz="2400" b="1" dirty="0" err="1">
                <a:solidFill>
                  <a:srgbClr val="026C66"/>
                </a:solidFill>
              </a:rPr>
              <a:t>Traditionele</a:t>
            </a:r>
            <a:r>
              <a:rPr lang="en-US" sz="2400" b="1" dirty="0">
                <a:solidFill>
                  <a:srgbClr val="026C66"/>
                </a:solidFill>
              </a:rPr>
              <a:t> </a:t>
            </a:r>
            <a:r>
              <a:rPr lang="en-US" sz="2400" b="1" dirty="0" err="1">
                <a:solidFill>
                  <a:srgbClr val="026C66"/>
                </a:solidFill>
              </a:rPr>
              <a:t>techniek</a:t>
            </a:r>
            <a:r>
              <a:rPr lang="en-US" sz="2400" b="1" dirty="0">
                <a:solidFill>
                  <a:srgbClr val="026C66"/>
                </a:solidFill>
              </a:rPr>
              <a:t>  - </a:t>
            </a:r>
            <a:r>
              <a:rPr lang="en-US" sz="2400" b="1" dirty="0" err="1">
                <a:solidFill>
                  <a:srgbClr val="026C66"/>
                </a:solidFill>
              </a:rPr>
              <a:t>actueel</a:t>
            </a:r>
            <a:r>
              <a:rPr lang="en-US" sz="2400" b="1" dirty="0">
                <a:solidFill>
                  <a:srgbClr val="026C66"/>
                </a:solidFill>
              </a:rPr>
              <a:t> </a:t>
            </a:r>
            <a:r>
              <a:rPr lang="en-US" sz="2400" b="1" dirty="0" err="1">
                <a:solidFill>
                  <a:srgbClr val="026C66"/>
                </a:solidFill>
              </a:rPr>
              <a:t>karakter</a:t>
            </a:r>
            <a:r>
              <a:rPr lang="en-US" sz="2400" b="1" dirty="0">
                <a:solidFill>
                  <a:srgbClr val="026C66"/>
                </a:solidFill>
              </a:rPr>
              <a:t> – </a:t>
            </a:r>
            <a:r>
              <a:rPr lang="en-US" sz="2400" b="1" dirty="0" err="1">
                <a:solidFill>
                  <a:srgbClr val="026C66"/>
                </a:solidFill>
              </a:rPr>
              <a:t>klimaatverandering</a:t>
            </a:r>
            <a:endParaRPr lang="en-US" sz="2400" b="1" dirty="0">
              <a:solidFill>
                <a:srgbClr val="026C66"/>
              </a:solidFill>
            </a:endParaRPr>
          </a:p>
          <a:p>
            <a:pPr marL="228600" indent="-228600">
              <a:spcBef>
                <a:spcPts val="200"/>
              </a:spcBef>
              <a:spcAft>
                <a:spcPts val="600"/>
              </a:spcAft>
              <a:buFont typeface="Arial" panose="020B0604020202020204" pitchFamily="34" charset="0"/>
              <a:buChar char="•"/>
            </a:pPr>
            <a:r>
              <a:rPr lang="en-US" sz="2400" b="1" dirty="0">
                <a:solidFill>
                  <a:srgbClr val="026C66"/>
                </a:solidFill>
              </a:rPr>
              <a:t>Water </a:t>
            </a:r>
            <a:r>
              <a:rPr lang="en-US" sz="2400" b="1" dirty="0" err="1">
                <a:solidFill>
                  <a:srgbClr val="026C66"/>
                </a:solidFill>
              </a:rPr>
              <a:t>vasthouden</a:t>
            </a:r>
            <a:r>
              <a:rPr lang="en-US" sz="2400" b="1" dirty="0">
                <a:solidFill>
                  <a:srgbClr val="026C66"/>
                </a:solidFill>
              </a:rPr>
              <a:t> </a:t>
            </a:r>
            <a:r>
              <a:rPr lang="en-US" sz="2400" b="1" dirty="0" err="1">
                <a:solidFill>
                  <a:srgbClr val="026C66"/>
                </a:solidFill>
              </a:rPr>
              <a:t>en</a:t>
            </a:r>
            <a:r>
              <a:rPr lang="en-US" sz="2400" b="1" dirty="0">
                <a:solidFill>
                  <a:srgbClr val="026C66"/>
                </a:solidFill>
              </a:rPr>
              <a:t> </a:t>
            </a:r>
            <a:r>
              <a:rPr lang="en-US" sz="2400" b="1" dirty="0" err="1">
                <a:solidFill>
                  <a:srgbClr val="026C66"/>
                </a:solidFill>
              </a:rPr>
              <a:t>verdroging</a:t>
            </a:r>
            <a:r>
              <a:rPr lang="en-US" sz="2400" b="1" dirty="0">
                <a:solidFill>
                  <a:srgbClr val="026C66"/>
                </a:solidFill>
              </a:rPr>
              <a:t> </a:t>
            </a:r>
            <a:r>
              <a:rPr lang="en-US" sz="2400" b="1" dirty="0" err="1">
                <a:solidFill>
                  <a:srgbClr val="026C66"/>
                </a:solidFill>
              </a:rPr>
              <a:t>tegengaan</a:t>
            </a:r>
            <a:endParaRPr lang="en-US" sz="2400" b="1" dirty="0">
              <a:solidFill>
                <a:srgbClr val="026C66"/>
              </a:solidFill>
            </a:endParaRPr>
          </a:p>
          <a:p>
            <a:pPr marL="228600" indent="-228600">
              <a:spcBef>
                <a:spcPts val="200"/>
              </a:spcBef>
              <a:spcAft>
                <a:spcPts val="600"/>
              </a:spcAft>
              <a:buFont typeface="Arial" panose="020B0604020202020204" pitchFamily="34" charset="0"/>
              <a:buChar char="•"/>
            </a:pPr>
            <a:r>
              <a:rPr lang="en-US" sz="2400" b="1" dirty="0" err="1">
                <a:solidFill>
                  <a:srgbClr val="026C66"/>
                </a:solidFill>
              </a:rPr>
              <a:t>Versterken</a:t>
            </a:r>
            <a:r>
              <a:rPr lang="en-US" sz="2400" b="1" dirty="0">
                <a:solidFill>
                  <a:srgbClr val="026C66"/>
                </a:solidFill>
              </a:rPr>
              <a:t> </a:t>
            </a:r>
            <a:r>
              <a:rPr lang="en-US" sz="2400" b="1" dirty="0" err="1">
                <a:solidFill>
                  <a:srgbClr val="026C66"/>
                </a:solidFill>
              </a:rPr>
              <a:t>biodiversiteit</a:t>
            </a:r>
            <a:r>
              <a:rPr lang="en-US" sz="2400" b="1" dirty="0">
                <a:solidFill>
                  <a:srgbClr val="026C66"/>
                </a:solidFill>
              </a:rPr>
              <a:t> </a:t>
            </a:r>
            <a:r>
              <a:rPr lang="en-US" sz="2400" b="1" dirty="0" err="1">
                <a:solidFill>
                  <a:srgbClr val="026C66"/>
                </a:solidFill>
              </a:rPr>
              <a:t>en</a:t>
            </a:r>
            <a:r>
              <a:rPr lang="en-US" sz="2400" b="1" dirty="0">
                <a:solidFill>
                  <a:srgbClr val="026C66"/>
                </a:solidFill>
              </a:rPr>
              <a:t> </a:t>
            </a:r>
            <a:r>
              <a:rPr lang="en-US" sz="2400" b="1" dirty="0" err="1">
                <a:solidFill>
                  <a:srgbClr val="026C66"/>
                </a:solidFill>
              </a:rPr>
              <a:t>bodemvitaliteit</a:t>
            </a:r>
            <a:endParaRPr lang="en-US" sz="2400" b="1" dirty="0">
              <a:solidFill>
                <a:srgbClr val="026C66"/>
              </a:solidFill>
            </a:endParaRPr>
          </a:p>
          <a:p>
            <a:pPr marL="228600" indent="-228600">
              <a:spcBef>
                <a:spcPts val="200"/>
              </a:spcBef>
              <a:spcAft>
                <a:spcPts val="600"/>
              </a:spcAft>
              <a:buFont typeface="Arial" panose="020B0604020202020204" pitchFamily="34" charset="0"/>
              <a:buChar char="•"/>
            </a:pPr>
            <a:endParaRPr lang="en-US" b="1" dirty="0"/>
          </a:p>
          <a:p>
            <a:pPr>
              <a:spcBef>
                <a:spcPts val="200"/>
              </a:spcBef>
              <a:spcAft>
                <a:spcPts val="600"/>
              </a:spcAft>
            </a:pPr>
            <a:endParaRPr lang="en-US" dirty="0"/>
          </a:p>
          <a:p>
            <a:pPr indent="-228600">
              <a:lnSpc>
                <a:spcPct val="90000"/>
              </a:lnSpc>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0050CB1A-2EB3-4A34-A372-5C589E0418C2}"/>
              </a:ext>
            </a:extLst>
          </p:cNvPr>
          <p:cNvSpPr txBox="1"/>
          <p:nvPr/>
        </p:nvSpPr>
        <p:spPr>
          <a:xfrm>
            <a:off x="1384184" y="1730400"/>
            <a:ext cx="8094977" cy="845744"/>
          </a:xfrm>
          <a:prstGeom prst="rect">
            <a:avLst/>
          </a:prstGeom>
          <a:noFill/>
        </p:spPr>
        <p:txBody>
          <a:bodyPr wrap="square" rtlCol="0">
            <a:spAutoFit/>
          </a:bodyPr>
          <a:lstStyle/>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spTree>
    <p:extLst>
      <p:ext uri="{BB962C8B-B14F-4D97-AF65-F5344CB8AC3E}">
        <p14:creationId xmlns:p14="http://schemas.microsoft.com/office/powerpoint/2010/main" val="186561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9B984-2799-EE42-9C74-D5DD76A45F12}"/>
              </a:ext>
            </a:extLst>
          </p:cNvPr>
          <p:cNvSpPr txBox="1"/>
          <p:nvPr/>
        </p:nvSpPr>
        <p:spPr>
          <a:xfrm>
            <a:off x="224851" y="1392518"/>
            <a:ext cx="6591301" cy="6662721"/>
          </a:xfrm>
          <a:prstGeom prst="rect">
            <a:avLst/>
          </a:prstGeom>
          <a:noFill/>
        </p:spPr>
        <p:txBody>
          <a:bodyPr wrap="square" rtlCol="0">
            <a:spAutoFit/>
          </a:bodyPr>
          <a:lstStyle/>
          <a:p>
            <a:pPr marL="285750" indent="-285750">
              <a:lnSpc>
                <a:spcPct val="200000"/>
              </a:lnSpc>
              <a:buBlip>
                <a:blip r:embed="rId3"/>
              </a:buBlip>
            </a:pPr>
            <a:r>
              <a:rPr lang="nl-BE" dirty="0">
                <a:solidFill>
                  <a:srgbClr val="1D1D1B"/>
                </a:solidFill>
              </a:rPr>
              <a:t>3-jarig internationaal pilootproject CAG met KIEN (2022-2024)</a:t>
            </a:r>
          </a:p>
          <a:p>
            <a:pPr marL="285750" indent="-285750">
              <a:lnSpc>
                <a:spcPct val="150000"/>
              </a:lnSpc>
              <a:buBlip>
                <a:blip r:embed="rId3"/>
              </a:buBlip>
            </a:pPr>
            <a:r>
              <a:rPr lang="nl-BE" dirty="0">
                <a:solidFill>
                  <a:srgbClr val="1D1D1B"/>
                </a:solidFill>
              </a:rPr>
              <a:t>Immaterieel erfgoed van water en land als hefboom voor ecologische duurzaamheid </a:t>
            </a:r>
          </a:p>
          <a:p>
            <a:pPr marL="285750" indent="-285750">
              <a:lnSpc>
                <a:spcPct val="200000"/>
              </a:lnSpc>
              <a:buBlip>
                <a:blip r:embed="rId3"/>
              </a:buBlip>
            </a:pPr>
            <a:r>
              <a:rPr lang="nl-BE" dirty="0">
                <a:solidFill>
                  <a:srgbClr val="1D1D1B"/>
                </a:solidFill>
              </a:rPr>
              <a:t>3 uitdagingen: Waterbeheer,  versterken van biodiversiteit, bodemvruchtbaarheid</a:t>
            </a:r>
          </a:p>
          <a:p>
            <a:pPr marL="285750" indent="-285750">
              <a:lnSpc>
                <a:spcPct val="200000"/>
              </a:lnSpc>
              <a:buBlip>
                <a:blip r:embed="rId3"/>
              </a:buBlip>
            </a:pPr>
            <a:r>
              <a:rPr lang="nl-BE" dirty="0">
                <a:solidFill>
                  <a:srgbClr val="1D1D1B"/>
                </a:solidFill>
              </a:rPr>
              <a:t>4 doelstellingen</a:t>
            </a:r>
          </a:p>
          <a:p>
            <a:pPr marL="800100" lvl="1" indent="-342900">
              <a:lnSpc>
                <a:spcPct val="200000"/>
              </a:lnSpc>
              <a:buFont typeface="+mj-lt"/>
              <a:buAutoNum type="arabicPeriod"/>
            </a:pPr>
            <a:r>
              <a:rPr lang="nl-BE" dirty="0">
                <a:solidFill>
                  <a:srgbClr val="1D1D1B"/>
                </a:solidFill>
              </a:rPr>
              <a:t>Inventariseren, onderzoeken, borgen en zichtbaar maken</a:t>
            </a:r>
          </a:p>
          <a:p>
            <a:pPr marL="800100" lvl="1" indent="-342900">
              <a:lnSpc>
                <a:spcPct val="200000"/>
              </a:lnSpc>
              <a:buFont typeface="+mj-lt"/>
              <a:buAutoNum type="arabicPeriod"/>
            </a:pPr>
            <a:r>
              <a:rPr lang="nl-BE" dirty="0">
                <a:solidFill>
                  <a:srgbClr val="1D1D1B"/>
                </a:solidFill>
              </a:rPr>
              <a:t>Duurzaamheid uitspelen en ICE valoriseren</a:t>
            </a:r>
          </a:p>
          <a:p>
            <a:pPr marL="800100" lvl="1" indent="-342900">
              <a:lnSpc>
                <a:spcPct val="200000"/>
              </a:lnSpc>
              <a:buFont typeface="+mj-lt"/>
              <a:buAutoNum type="arabicPeriod"/>
            </a:pPr>
            <a:r>
              <a:rPr lang="nl-BE" dirty="0">
                <a:solidFill>
                  <a:srgbClr val="1D1D1B"/>
                </a:solidFill>
              </a:rPr>
              <a:t>Beleidsmakers, experten en gebruikers attenderen</a:t>
            </a:r>
          </a:p>
          <a:p>
            <a:pPr marL="800100" lvl="1" indent="-342900">
              <a:lnSpc>
                <a:spcPct val="200000"/>
              </a:lnSpc>
              <a:buFont typeface="+mj-lt"/>
              <a:buAutoNum type="arabicPeriod"/>
            </a:pPr>
            <a:r>
              <a:rPr lang="nl-BE" dirty="0">
                <a:solidFill>
                  <a:srgbClr val="1D1D1B"/>
                </a:solidFill>
              </a:rPr>
              <a:t>Uitwisseling stimuleren</a:t>
            </a:r>
          </a:p>
          <a:p>
            <a:pPr marL="285750" indent="-285750">
              <a:lnSpc>
                <a:spcPct val="150000"/>
              </a:lnSpc>
              <a:buBlip>
                <a:blip r:embed="rId3"/>
              </a:buBlip>
            </a:pPr>
            <a:endParaRPr lang="nl-BE" dirty="0">
              <a:solidFill>
                <a:srgbClr val="1D1D1B"/>
              </a:solidFill>
            </a:endParaRPr>
          </a:p>
          <a:p>
            <a:pPr marL="285750" indent="-285750">
              <a:lnSpc>
                <a:spcPct val="150000"/>
              </a:lnSpc>
              <a:buBlip>
                <a:blip r:embed="rId3"/>
              </a:buBlip>
            </a:pPr>
            <a:endParaRPr lang="nl-BE" dirty="0">
              <a:solidFill>
                <a:srgbClr val="1D1D1B"/>
              </a:solidFill>
            </a:endParaRPr>
          </a:p>
          <a:p>
            <a:pPr marL="285750" indent="-285750">
              <a:lnSpc>
                <a:spcPct val="200000"/>
              </a:lnSpc>
              <a:buBlip>
                <a:blip r:embed="rId3"/>
              </a:buBlip>
            </a:pPr>
            <a:endParaRPr lang="nl-BE" dirty="0">
              <a:solidFill>
                <a:srgbClr val="1D1D1B"/>
              </a:solidFill>
            </a:endParaRPr>
          </a:p>
        </p:txBody>
      </p:sp>
      <p:sp>
        <p:nvSpPr>
          <p:cNvPr id="3" name="Tekstvak 2">
            <a:extLst>
              <a:ext uri="{FF2B5EF4-FFF2-40B4-BE49-F238E27FC236}">
                <a16:creationId xmlns:a16="http://schemas.microsoft.com/office/drawing/2014/main" id="{8BF26FC1-9E44-4DDB-9445-8495F0254596}"/>
              </a:ext>
            </a:extLst>
          </p:cNvPr>
          <p:cNvSpPr txBox="1"/>
          <p:nvPr/>
        </p:nvSpPr>
        <p:spPr>
          <a:xfrm>
            <a:off x="2138227" y="315300"/>
            <a:ext cx="6591300" cy="1077218"/>
          </a:xfrm>
          <a:prstGeom prst="rect">
            <a:avLst/>
          </a:prstGeom>
          <a:noFill/>
        </p:spPr>
        <p:txBody>
          <a:bodyPr wrap="square" rtlCol="0">
            <a:spAutoFit/>
          </a:bodyPr>
          <a:lstStyle/>
          <a:p>
            <a:r>
              <a:rPr lang="en-GB" sz="3200" b="1" dirty="0">
                <a:solidFill>
                  <a:srgbClr val="026C66"/>
                </a:solidFill>
              </a:rPr>
              <a:t>Water </a:t>
            </a:r>
            <a:r>
              <a:rPr lang="en-GB" sz="3200" b="1" dirty="0" err="1">
                <a:solidFill>
                  <a:srgbClr val="026C66"/>
                </a:solidFill>
              </a:rPr>
              <a:t>en</a:t>
            </a:r>
            <a:r>
              <a:rPr lang="en-GB" sz="3200" b="1" dirty="0">
                <a:solidFill>
                  <a:srgbClr val="026C66"/>
                </a:solidFill>
              </a:rPr>
              <a:t> land. Immaterieel erfgoed </a:t>
            </a:r>
            <a:r>
              <a:rPr lang="en-GB" sz="3200" b="1" dirty="0" err="1">
                <a:solidFill>
                  <a:srgbClr val="026C66"/>
                </a:solidFill>
              </a:rPr>
              <a:t>en</a:t>
            </a:r>
            <a:r>
              <a:rPr lang="en-GB" sz="3200" b="1" dirty="0">
                <a:solidFill>
                  <a:srgbClr val="026C66"/>
                </a:solidFill>
              </a:rPr>
              <a:t> </a:t>
            </a:r>
            <a:r>
              <a:rPr lang="en-GB" sz="3200" b="1" dirty="0" err="1">
                <a:solidFill>
                  <a:srgbClr val="026C66"/>
                </a:solidFill>
              </a:rPr>
              <a:t>duurzame</a:t>
            </a:r>
            <a:r>
              <a:rPr lang="en-GB" sz="3200" b="1" dirty="0">
                <a:solidFill>
                  <a:srgbClr val="026C66"/>
                </a:solidFill>
              </a:rPr>
              <a:t> </a:t>
            </a:r>
            <a:r>
              <a:rPr lang="en-GB" sz="3200" b="1" dirty="0" err="1">
                <a:solidFill>
                  <a:srgbClr val="026C66"/>
                </a:solidFill>
              </a:rPr>
              <a:t>ontwikkeling</a:t>
            </a:r>
            <a:r>
              <a:rPr lang="en-GB" sz="3200" b="1" dirty="0">
                <a:solidFill>
                  <a:srgbClr val="026C66"/>
                </a:solidFill>
              </a:rPr>
              <a:t> </a:t>
            </a:r>
          </a:p>
        </p:txBody>
      </p:sp>
      <p:pic>
        <p:nvPicPr>
          <p:cNvPr id="26626" name="Picture 2">
            <a:extLst>
              <a:ext uri="{FF2B5EF4-FFF2-40B4-BE49-F238E27FC236}">
                <a16:creationId xmlns:a16="http://schemas.microsoft.com/office/drawing/2014/main" id="{9B97B7CA-3354-43C8-BBDE-1EFC6394482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705599" y="1579417"/>
            <a:ext cx="5263861" cy="467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8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97B35EC-B2D7-4982-883C-50549220C04D}"/>
              </a:ext>
            </a:extLst>
          </p:cNvPr>
          <p:cNvSpPr txBox="1"/>
          <p:nvPr/>
        </p:nvSpPr>
        <p:spPr>
          <a:xfrm>
            <a:off x="833535" y="414669"/>
            <a:ext cx="7256106" cy="3785652"/>
          </a:xfrm>
          <a:prstGeom prst="rect">
            <a:avLst/>
          </a:prstGeom>
          <a:noFill/>
        </p:spPr>
        <p:txBody>
          <a:bodyPr wrap="square">
            <a:spAutoFit/>
          </a:bodyPr>
          <a:lstStyle/>
          <a:p>
            <a:r>
              <a:rPr lang="nl-NL" sz="4800" dirty="0">
                <a:solidFill>
                  <a:srgbClr val="00B050"/>
                </a:solidFill>
                <a:latin typeface="Arial Black" panose="020B0A04020102020204" pitchFamily="34" charset="0"/>
              </a:rPr>
              <a:t>Traditionele irrigatietechnieken zoals “</a:t>
            </a:r>
            <a:r>
              <a:rPr lang="nl-NL" sz="4800" dirty="0" err="1">
                <a:solidFill>
                  <a:srgbClr val="00B050"/>
                </a:solidFill>
                <a:latin typeface="Arial Black" panose="020B0A04020102020204" pitchFamily="34" charset="0"/>
              </a:rPr>
              <a:t>witteren</a:t>
            </a:r>
            <a:r>
              <a:rPr lang="nl-NL" sz="4800" dirty="0">
                <a:solidFill>
                  <a:srgbClr val="00B050"/>
                </a:solidFill>
                <a:latin typeface="Arial Black" panose="020B0A04020102020204" pitchFamily="34" charset="0"/>
              </a:rPr>
              <a:t>” als bescherming tegen wateroverlast</a:t>
            </a:r>
            <a:endParaRPr lang="nl-BE" sz="4800" dirty="0">
              <a:solidFill>
                <a:srgbClr val="00B050"/>
              </a:solidFill>
              <a:latin typeface="Arial Black" panose="020B0A04020102020204" pitchFamily="34" charset="0"/>
            </a:endParaRPr>
          </a:p>
        </p:txBody>
      </p:sp>
      <p:pic>
        <p:nvPicPr>
          <p:cNvPr id="5" name="Afbeelding 4" descr="Afbeelding met gras, buiten, lucht, boom&#10;&#10;Automatisch gegenereerde beschrijving">
            <a:extLst>
              <a:ext uri="{FF2B5EF4-FFF2-40B4-BE49-F238E27FC236}">
                <a16:creationId xmlns:a16="http://schemas.microsoft.com/office/drawing/2014/main" id="{9E2DCBA3-A902-457B-A8FE-EE0603FD492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48262" y="550506"/>
            <a:ext cx="3390122" cy="2542592"/>
          </a:xfrm>
          <a:prstGeom prst="rect">
            <a:avLst/>
          </a:prstGeom>
        </p:spPr>
      </p:pic>
      <p:pic>
        <p:nvPicPr>
          <p:cNvPr id="6" name="Afbeelding 5">
            <a:extLst>
              <a:ext uri="{FF2B5EF4-FFF2-40B4-BE49-F238E27FC236}">
                <a16:creationId xmlns:a16="http://schemas.microsoft.com/office/drawing/2014/main" id="{AF6D4134-934D-4214-82F9-4F81E2B78C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4732" y="4524375"/>
            <a:ext cx="4075933" cy="1365885"/>
          </a:xfrm>
          <a:prstGeom prst="rect">
            <a:avLst/>
          </a:prstGeom>
          <a:noFill/>
          <a:ln>
            <a:noFill/>
          </a:ln>
        </p:spPr>
      </p:pic>
      <p:pic>
        <p:nvPicPr>
          <p:cNvPr id="7" name="Picture 6" descr="A picture containing drawing&#10;&#10;Description automatically generated">
            <a:extLst>
              <a:ext uri="{FF2B5EF4-FFF2-40B4-BE49-F238E27FC236}">
                <a16:creationId xmlns:a16="http://schemas.microsoft.com/office/drawing/2014/main" id="{094C32FC-D720-42B3-8218-D8ED09B5DEE6}"/>
              </a:ext>
            </a:extLst>
          </p:cNvPr>
          <p:cNvPicPr>
            <a:picLocks noChangeAspect="1"/>
          </p:cNvPicPr>
          <p:nvPr/>
        </p:nvPicPr>
        <p:blipFill>
          <a:blip r:embed="rId4"/>
          <a:stretch>
            <a:fillRect/>
          </a:stretch>
        </p:blipFill>
        <p:spPr>
          <a:xfrm>
            <a:off x="6871211" y="4413011"/>
            <a:ext cx="3718244" cy="1477249"/>
          </a:xfrm>
          <a:prstGeom prst="rect">
            <a:avLst/>
          </a:prstGeom>
        </p:spPr>
      </p:pic>
    </p:spTree>
    <p:extLst>
      <p:ext uri="{BB962C8B-B14F-4D97-AF65-F5344CB8AC3E}">
        <p14:creationId xmlns:p14="http://schemas.microsoft.com/office/powerpoint/2010/main" val="1436324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DF1A29-397F-48C6-9872-E61A1D1EC741}"/>
              </a:ext>
            </a:extLst>
          </p:cNvPr>
          <p:cNvPicPr>
            <a:picLocks noChangeAspect="1"/>
          </p:cNvPicPr>
          <p:nvPr/>
        </p:nvPicPr>
        <p:blipFill>
          <a:blip r:embed="rId3"/>
          <a:stretch>
            <a:fillRect/>
          </a:stretch>
        </p:blipFill>
        <p:spPr>
          <a:xfrm>
            <a:off x="695960" y="2705878"/>
            <a:ext cx="3316204" cy="3676102"/>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pic>
      <p:pic>
        <p:nvPicPr>
          <p:cNvPr id="5" name="Afbeelding 4">
            <a:extLst>
              <a:ext uri="{FF2B5EF4-FFF2-40B4-BE49-F238E27FC236}">
                <a16:creationId xmlns:a16="http://schemas.microsoft.com/office/drawing/2014/main" id="{31F5CEAE-754D-4768-9AA4-FD7FFB57E5A8}"/>
              </a:ext>
            </a:extLst>
          </p:cNvPr>
          <p:cNvPicPr>
            <a:picLocks noChangeAspect="1"/>
          </p:cNvPicPr>
          <p:nvPr/>
        </p:nvPicPr>
        <p:blipFill>
          <a:blip r:embed="rId4"/>
          <a:stretch>
            <a:fillRect/>
          </a:stretch>
        </p:blipFill>
        <p:spPr>
          <a:xfrm>
            <a:off x="4312497" y="2705879"/>
            <a:ext cx="3215904" cy="3676102"/>
          </a:xfrm>
          <a:prstGeom prst="rect">
            <a:avLst/>
          </a:prstGeom>
          <a:ln w="12700">
            <a:solidFill>
              <a:schemeClr val="tx1"/>
            </a:solidFill>
          </a:ln>
        </p:spPr>
      </p:pic>
      <p:graphicFrame>
        <p:nvGraphicFramePr>
          <p:cNvPr id="14" name="Object 13">
            <a:extLst>
              <a:ext uri="{FF2B5EF4-FFF2-40B4-BE49-F238E27FC236}">
                <a16:creationId xmlns:a16="http://schemas.microsoft.com/office/drawing/2014/main" id="{22D657C2-F2A9-4AE9-BE56-5A2CA15886B5}"/>
              </a:ext>
            </a:extLst>
          </p:cNvPr>
          <p:cNvGraphicFramePr>
            <a:graphicFrameLocks noChangeAspect="1"/>
          </p:cNvGraphicFramePr>
          <p:nvPr>
            <p:extLst>
              <p:ext uri="{D42A27DB-BD31-4B8C-83A1-F6EECF244321}">
                <p14:modId xmlns:p14="http://schemas.microsoft.com/office/powerpoint/2010/main" val="1173344582"/>
              </p:ext>
            </p:extLst>
          </p:nvPr>
        </p:nvGraphicFramePr>
        <p:xfrm>
          <a:off x="7697494" y="2705878"/>
          <a:ext cx="4118748" cy="3480796"/>
        </p:xfrm>
        <a:graphic>
          <a:graphicData uri="http://schemas.openxmlformats.org/presentationml/2006/ole">
            <mc:AlternateContent xmlns:mc="http://schemas.openxmlformats.org/markup-compatibility/2006">
              <mc:Choice xmlns:v="urn:schemas-microsoft-com:vml" Requires="v">
                <p:oleObj spid="_x0000_s2085" name="Bitmapafbeelding" r:id="rId5" imgW="5616000" imgH="4747320" progId="Paint.Picture">
                  <p:embed/>
                </p:oleObj>
              </mc:Choice>
              <mc:Fallback>
                <p:oleObj name="Bitmapafbeelding" r:id="rId5" imgW="5616000" imgH="4747320" progId="Paint.Picture">
                  <p:embed/>
                  <p:pic>
                    <p:nvPicPr>
                      <p:cNvPr id="0" name=""/>
                      <p:cNvPicPr/>
                      <p:nvPr/>
                    </p:nvPicPr>
                    <p:blipFill>
                      <a:blip r:embed="rId6"/>
                      <a:stretch>
                        <a:fillRect/>
                      </a:stretch>
                    </p:blipFill>
                    <p:spPr>
                      <a:xfrm>
                        <a:off x="7697494" y="2705878"/>
                        <a:ext cx="4118748" cy="3480796"/>
                      </a:xfrm>
                      <a:prstGeom prst="rect">
                        <a:avLst/>
                      </a:prstGeom>
                      <a:ln w="12700">
                        <a:solidFill>
                          <a:schemeClr val="tx1"/>
                        </a:solidFill>
                      </a:ln>
                    </p:spPr>
                  </p:pic>
                </p:oleObj>
              </mc:Fallback>
            </mc:AlternateContent>
          </a:graphicData>
        </a:graphic>
      </p:graphicFrame>
      <p:sp>
        <p:nvSpPr>
          <p:cNvPr id="6" name="Tekstvak 5">
            <a:extLst>
              <a:ext uri="{FF2B5EF4-FFF2-40B4-BE49-F238E27FC236}">
                <a16:creationId xmlns:a16="http://schemas.microsoft.com/office/drawing/2014/main" id="{45664050-EB77-413E-8A1F-289B47A34FA5}"/>
              </a:ext>
            </a:extLst>
          </p:cNvPr>
          <p:cNvSpPr txBox="1"/>
          <p:nvPr/>
        </p:nvSpPr>
        <p:spPr>
          <a:xfrm>
            <a:off x="1238232" y="1280192"/>
            <a:ext cx="10214116" cy="584775"/>
          </a:xfrm>
          <a:prstGeom prst="rect">
            <a:avLst/>
          </a:prstGeom>
          <a:noFill/>
        </p:spPr>
        <p:txBody>
          <a:bodyPr wrap="square">
            <a:spAutoFit/>
          </a:bodyPr>
          <a:lstStyle/>
          <a:p>
            <a:r>
              <a:rPr lang="nl-NL" sz="3200" dirty="0">
                <a:solidFill>
                  <a:srgbClr val="00B050"/>
                </a:solidFill>
                <a:latin typeface="Arial Black" panose="020B0A04020102020204" pitchFamily="34" charset="0"/>
              </a:rPr>
              <a:t>Watermanagement = waterbeheersing</a:t>
            </a:r>
            <a:endParaRPr lang="nl-BE" sz="3200" dirty="0">
              <a:solidFill>
                <a:srgbClr val="00B050"/>
              </a:solidFill>
              <a:latin typeface="Arial Black" panose="020B0A04020102020204" pitchFamily="34" charset="0"/>
            </a:endParaRPr>
          </a:p>
        </p:txBody>
      </p:sp>
      <p:sp>
        <p:nvSpPr>
          <p:cNvPr id="7" name="Tekstvak 6">
            <a:extLst>
              <a:ext uri="{FF2B5EF4-FFF2-40B4-BE49-F238E27FC236}">
                <a16:creationId xmlns:a16="http://schemas.microsoft.com/office/drawing/2014/main" id="{7EC34614-D844-4787-B134-D058F838C7DE}"/>
              </a:ext>
            </a:extLst>
          </p:cNvPr>
          <p:cNvSpPr txBox="1"/>
          <p:nvPr/>
        </p:nvSpPr>
        <p:spPr>
          <a:xfrm>
            <a:off x="539898" y="476020"/>
            <a:ext cx="11112204" cy="707886"/>
          </a:xfrm>
          <a:prstGeom prst="rect">
            <a:avLst/>
          </a:prstGeom>
          <a:noFill/>
        </p:spPr>
        <p:txBody>
          <a:bodyPr wrap="square">
            <a:spAutoFit/>
          </a:bodyPr>
          <a:lstStyle/>
          <a:p>
            <a:pPr algn="ctr"/>
            <a:r>
              <a:rPr lang="nl-NL" sz="4000" dirty="0">
                <a:solidFill>
                  <a:srgbClr val="00B050"/>
                </a:solidFill>
                <a:latin typeface="Arial Black" panose="020B0A04020102020204" pitchFamily="34" charset="0"/>
              </a:rPr>
              <a:t>WAT LEERT ONS HET VERLEDEN?</a:t>
            </a:r>
            <a:endParaRPr lang="nl-BE" sz="40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156639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7A4879D-A021-44D9-A11E-80DA03CA69C0}"/>
              </a:ext>
            </a:extLst>
          </p:cNvPr>
          <p:cNvSpPr txBox="1"/>
          <p:nvPr/>
        </p:nvSpPr>
        <p:spPr>
          <a:xfrm>
            <a:off x="251927" y="942393"/>
            <a:ext cx="11457991" cy="5016758"/>
          </a:xfrm>
          <a:prstGeom prst="rect">
            <a:avLst/>
          </a:prstGeom>
          <a:noFill/>
        </p:spPr>
        <p:txBody>
          <a:bodyPr wrap="square" rtlCol="0">
            <a:spAutoFit/>
          </a:bodyPr>
          <a:lstStyle/>
          <a:p>
            <a:r>
              <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Irrigatie : principes</a:t>
            </a:r>
          </a:p>
          <a:p>
            <a:r>
              <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	Infiltratie (o.a. meersen) </a:t>
            </a:r>
          </a:p>
          <a:p>
            <a:r>
              <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	Stromend water (o.a. beddenbouw)</a:t>
            </a:r>
          </a:p>
          <a:p>
            <a:endPar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endParaRPr>
          </a:p>
          <a:p>
            <a:r>
              <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Management : </a:t>
            </a:r>
          </a:p>
          <a:p>
            <a:r>
              <a:rPr lang="nl-BE" sz="3200" dirty="0">
                <a:solidFill>
                  <a:srgbClr val="00B050"/>
                </a:solidFill>
                <a:latin typeface="Arial Black" panose="020B0A04020102020204" pitchFamily="34" charset="0"/>
                <a:cs typeface="Times New Roman" panose="02020603050405020304" pitchFamily="18" charset="0"/>
              </a:rPr>
              <a:t>	Water vasthouden indien nodig :</a:t>
            </a:r>
          </a:p>
          <a:p>
            <a:r>
              <a:rPr lang="nl-BE" sz="32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		-waterbuffering voor korte tijd (vertraging 		 afvoer) en langere tijd (aanvulling 				-grondwater en bodemwater)</a:t>
            </a:r>
          </a:p>
          <a:p>
            <a:r>
              <a:rPr lang="nl-BE" sz="3200" dirty="0">
                <a:solidFill>
                  <a:srgbClr val="00B050"/>
                </a:solidFill>
                <a:latin typeface="Arial Black" panose="020B0A04020102020204" pitchFamily="34" charset="0"/>
                <a:cs typeface="Times New Roman" panose="02020603050405020304" pitchFamily="18" charset="0"/>
              </a:rPr>
              <a:t>	Teveel aan water verwijderen</a:t>
            </a:r>
          </a:p>
        </p:txBody>
      </p:sp>
    </p:spTree>
    <p:extLst>
      <p:ext uri="{BB962C8B-B14F-4D97-AF65-F5344CB8AC3E}">
        <p14:creationId xmlns:p14="http://schemas.microsoft.com/office/powerpoint/2010/main" val="194466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499F87C-A7CE-470C-BDD6-9322D448358E}"/>
              </a:ext>
            </a:extLst>
          </p:cNvPr>
          <p:cNvSpPr txBox="1"/>
          <p:nvPr/>
        </p:nvSpPr>
        <p:spPr>
          <a:xfrm>
            <a:off x="833535" y="414669"/>
            <a:ext cx="7256106" cy="584775"/>
          </a:xfrm>
          <a:prstGeom prst="rect">
            <a:avLst/>
          </a:prstGeom>
          <a:noFill/>
        </p:spPr>
        <p:txBody>
          <a:bodyPr wrap="square">
            <a:spAutoFit/>
          </a:bodyPr>
          <a:lstStyle/>
          <a:p>
            <a:r>
              <a:rPr lang="nl-NL" sz="3200" dirty="0">
                <a:solidFill>
                  <a:srgbClr val="00B050"/>
                </a:solidFill>
                <a:latin typeface="Arial Black" panose="020B0A04020102020204" pitchFamily="34" charset="0"/>
              </a:rPr>
              <a:t>Irrigatietechnieken :</a:t>
            </a:r>
            <a:endParaRPr lang="nl-BE" sz="3200" dirty="0">
              <a:solidFill>
                <a:srgbClr val="00B050"/>
              </a:solidFill>
              <a:latin typeface="Arial Black" panose="020B0A04020102020204" pitchFamily="34" charset="0"/>
            </a:endParaRPr>
          </a:p>
        </p:txBody>
      </p:sp>
      <p:sp>
        <p:nvSpPr>
          <p:cNvPr id="3" name="Tekstvak 2">
            <a:extLst>
              <a:ext uri="{FF2B5EF4-FFF2-40B4-BE49-F238E27FC236}">
                <a16:creationId xmlns:a16="http://schemas.microsoft.com/office/drawing/2014/main" id="{91213B78-EF6C-4D1B-9F64-9B8E99DCD1A5}"/>
              </a:ext>
            </a:extLst>
          </p:cNvPr>
          <p:cNvSpPr txBox="1"/>
          <p:nvPr/>
        </p:nvSpPr>
        <p:spPr>
          <a:xfrm>
            <a:off x="833534" y="1108245"/>
            <a:ext cx="11025673" cy="584775"/>
          </a:xfrm>
          <a:prstGeom prst="rect">
            <a:avLst/>
          </a:prstGeom>
          <a:noFill/>
        </p:spPr>
        <p:txBody>
          <a:bodyPr wrap="square">
            <a:spAutoFit/>
          </a:bodyPr>
          <a:lstStyle/>
          <a:p>
            <a:r>
              <a:rPr lang="nl-NL" sz="3200" dirty="0">
                <a:solidFill>
                  <a:srgbClr val="00B050"/>
                </a:solidFill>
                <a:latin typeface="Arial Black" panose="020B0A04020102020204" pitchFamily="34" charset="0"/>
              </a:rPr>
              <a:t>Meersen (uiterwaarden langs rivieren)</a:t>
            </a:r>
          </a:p>
        </p:txBody>
      </p:sp>
      <p:pic>
        <p:nvPicPr>
          <p:cNvPr id="4" name="Picture 2">
            <a:extLst>
              <a:ext uri="{FF2B5EF4-FFF2-40B4-BE49-F238E27FC236}">
                <a16:creationId xmlns:a16="http://schemas.microsoft.com/office/drawing/2014/main" id="{641FE27F-FE9E-4138-BDA0-FA9E4BE908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8090" y="1801821"/>
            <a:ext cx="7289503" cy="485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07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188D48A-6695-4E57-B371-35EC1D60251B}"/>
              </a:ext>
            </a:extLst>
          </p:cNvPr>
          <p:cNvSpPr txBox="1"/>
          <p:nvPr/>
        </p:nvSpPr>
        <p:spPr>
          <a:xfrm>
            <a:off x="436206" y="5018048"/>
            <a:ext cx="6097554" cy="800219"/>
          </a:xfrm>
          <a:prstGeom prst="rect">
            <a:avLst/>
          </a:prstGeom>
          <a:noFill/>
        </p:spPr>
        <p:txBody>
          <a:bodyPr wrap="square">
            <a:spAutoFit/>
          </a:bodyPr>
          <a:lstStyle/>
          <a:p>
            <a:pPr algn="l" fontAlgn="ctr"/>
            <a:br>
              <a:rPr lang="nl-BE" b="0" i="0" dirty="0">
                <a:solidFill>
                  <a:srgbClr val="DADCE0"/>
                </a:solidFill>
                <a:effectLst/>
                <a:latin typeface="Roboto" panose="02000000000000000000" pitchFamily="2" charset="0"/>
              </a:rPr>
            </a:br>
            <a:endParaRPr lang="nl-BE" sz="2800" b="0" i="0" dirty="0">
              <a:effectLst/>
              <a:latin typeface="Times New Roman" panose="02020603050405020304" pitchFamily="18" charset="0"/>
              <a:cs typeface="Times New Roman" panose="02020603050405020304" pitchFamily="18" charset="0"/>
            </a:endParaRPr>
          </a:p>
        </p:txBody>
      </p:sp>
      <p:pic>
        <p:nvPicPr>
          <p:cNvPr id="6" name="Picture 8" descr="Vlaanderen gaat voor 265 ha natte natuur in Durmevallei | VILT vzw">
            <a:extLst>
              <a:ext uri="{FF2B5EF4-FFF2-40B4-BE49-F238E27FC236}">
                <a16:creationId xmlns:a16="http://schemas.microsoft.com/office/drawing/2014/main" id="{770244F9-A6E5-44C6-BED3-26AF1C0ED3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7521" y="466467"/>
            <a:ext cx="8596958" cy="573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70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F2E5C91-B241-4508-8A54-473CC6F768E3}"/>
              </a:ext>
            </a:extLst>
          </p:cNvPr>
          <p:cNvSpPr txBox="1"/>
          <p:nvPr/>
        </p:nvSpPr>
        <p:spPr>
          <a:xfrm>
            <a:off x="436206" y="4365468"/>
            <a:ext cx="6097554" cy="1384995"/>
          </a:xfrm>
          <a:prstGeom prst="rect">
            <a:avLst/>
          </a:prstGeom>
          <a:noFill/>
        </p:spPr>
        <p:txBody>
          <a:bodyPr wrap="square">
            <a:spAutoFit/>
          </a:bodyPr>
          <a:lstStyle/>
          <a:p>
            <a:r>
              <a:rPr lang="nl-NL" sz="2800" b="0" i="0" dirty="0">
                <a:solidFill>
                  <a:srgbClr val="333333"/>
                </a:solidFill>
                <a:effectLst/>
                <a:latin typeface="Times New Roman" panose="02020603050405020304" pitchFamily="18" charset="0"/>
                <a:cs typeface="Times New Roman" panose="02020603050405020304" pitchFamily="18" charset="0"/>
              </a:rPr>
              <a:t>André Jean Louis Baron Van den </a:t>
            </a:r>
            <a:r>
              <a:rPr lang="nl-NL" sz="2800" b="0" i="0" dirty="0" err="1">
                <a:solidFill>
                  <a:srgbClr val="333333"/>
                </a:solidFill>
                <a:effectLst/>
                <a:latin typeface="Times New Roman" panose="02020603050405020304" pitchFamily="18" charset="0"/>
                <a:cs typeface="Times New Roman" panose="02020603050405020304" pitchFamily="18" charset="0"/>
              </a:rPr>
              <a:t>Bogaerde</a:t>
            </a:r>
            <a:r>
              <a:rPr lang="nl-NL" sz="2800" b="0" i="0" dirty="0">
                <a:solidFill>
                  <a:srgbClr val="333333"/>
                </a:solidFill>
                <a:effectLst/>
                <a:latin typeface="Times New Roman" panose="02020603050405020304" pitchFamily="18" charset="0"/>
                <a:cs typeface="Times New Roman" panose="02020603050405020304" pitchFamily="18" charset="0"/>
              </a:rPr>
              <a:t> van ter Brugge </a:t>
            </a:r>
          </a:p>
          <a:p>
            <a:r>
              <a:rPr lang="nl-NL" sz="2800" b="0" i="0" dirty="0">
                <a:solidFill>
                  <a:srgbClr val="333333"/>
                </a:solidFill>
                <a:effectLst/>
                <a:latin typeface="Times New Roman" panose="02020603050405020304" pitchFamily="18" charset="0"/>
                <a:cs typeface="Times New Roman" panose="02020603050405020304" pitchFamily="18" charset="0"/>
              </a:rPr>
              <a:t>1825</a:t>
            </a:r>
            <a:endParaRPr lang="nl-BE" sz="28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4D2CF192-809B-427B-9E0D-324D45D77DDF}"/>
              </a:ext>
            </a:extLst>
          </p:cNvPr>
          <p:cNvGraphicFramePr>
            <a:graphicFrameLocks noChangeAspect="1"/>
          </p:cNvGraphicFramePr>
          <p:nvPr>
            <p:extLst>
              <p:ext uri="{D42A27DB-BD31-4B8C-83A1-F6EECF244321}">
                <p14:modId xmlns:p14="http://schemas.microsoft.com/office/powerpoint/2010/main" val="1998186729"/>
              </p:ext>
            </p:extLst>
          </p:nvPr>
        </p:nvGraphicFramePr>
        <p:xfrm>
          <a:off x="5806751" y="390070"/>
          <a:ext cx="5389596" cy="6357910"/>
        </p:xfrm>
        <a:graphic>
          <a:graphicData uri="http://schemas.openxmlformats.org/presentationml/2006/ole">
            <mc:AlternateContent xmlns:mc="http://schemas.openxmlformats.org/markup-compatibility/2006">
              <mc:Choice xmlns:v="urn:schemas-microsoft-com:vml" Requires="v">
                <p:oleObj spid="_x0000_s3109" name="Bitmapafbeelding" r:id="rId3" imgW="4152960" imgH="4899600" progId="Paint.Picture">
                  <p:embed/>
                </p:oleObj>
              </mc:Choice>
              <mc:Fallback>
                <p:oleObj name="Bitmapafbeelding" r:id="rId3" imgW="4152960" imgH="4899600" progId="Paint.Picture">
                  <p:embed/>
                  <p:pic>
                    <p:nvPicPr>
                      <p:cNvPr id="0" name=""/>
                      <p:cNvPicPr/>
                      <p:nvPr/>
                    </p:nvPicPr>
                    <p:blipFill>
                      <a:blip r:embed="rId4"/>
                      <a:stretch>
                        <a:fillRect/>
                      </a:stretch>
                    </p:blipFill>
                    <p:spPr>
                      <a:xfrm>
                        <a:off x="5806751" y="390070"/>
                        <a:ext cx="5389596" cy="6357910"/>
                      </a:xfrm>
                      <a:prstGeom prst="rect">
                        <a:avLst/>
                      </a:prstGeom>
                    </p:spPr>
                  </p:pic>
                </p:oleObj>
              </mc:Fallback>
            </mc:AlternateContent>
          </a:graphicData>
        </a:graphic>
      </p:graphicFrame>
    </p:spTree>
    <p:extLst>
      <p:ext uri="{BB962C8B-B14F-4D97-AF65-F5344CB8AC3E}">
        <p14:creationId xmlns:p14="http://schemas.microsoft.com/office/powerpoint/2010/main" val="231422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lucht, veld&#10;&#10;Automatisch gegenereerde beschrijving">
            <a:extLst>
              <a:ext uri="{FF2B5EF4-FFF2-40B4-BE49-F238E27FC236}">
                <a16:creationId xmlns:a16="http://schemas.microsoft.com/office/drawing/2014/main" id="{F2D887F6-E506-43F4-9C2D-691CF9915F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79071" y="380708"/>
            <a:ext cx="8128777" cy="6096583"/>
          </a:xfrm>
          <a:prstGeom prst="rect">
            <a:avLst/>
          </a:prstGeom>
        </p:spPr>
      </p:pic>
      <p:sp>
        <p:nvSpPr>
          <p:cNvPr id="4" name="Tekstvak 3">
            <a:extLst>
              <a:ext uri="{FF2B5EF4-FFF2-40B4-BE49-F238E27FC236}">
                <a16:creationId xmlns:a16="http://schemas.microsoft.com/office/drawing/2014/main" id="{70F2C5F3-0D5E-45DD-9D9D-6A07CF0ED4FF}"/>
              </a:ext>
            </a:extLst>
          </p:cNvPr>
          <p:cNvSpPr txBox="1"/>
          <p:nvPr/>
        </p:nvSpPr>
        <p:spPr>
          <a:xfrm>
            <a:off x="216937" y="1274601"/>
            <a:ext cx="8444205" cy="954107"/>
          </a:xfrm>
          <a:prstGeom prst="rect">
            <a:avLst/>
          </a:prstGeom>
          <a:noFill/>
        </p:spPr>
        <p:txBody>
          <a:bodyPr wrap="square" rtlCol="0">
            <a:spAutoFit/>
          </a:bodyPr>
          <a:lstStyle/>
          <a:p>
            <a:r>
              <a:rPr lang="nl-BE" sz="3200" dirty="0">
                <a:solidFill>
                  <a:srgbClr val="00B050"/>
                </a:solidFill>
                <a:latin typeface="Arial Black" panose="020B0A04020102020204" pitchFamily="34" charset="0"/>
              </a:rPr>
              <a:t>Beddenbouw in de Kempen</a:t>
            </a:r>
          </a:p>
          <a:p>
            <a:r>
              <a:rPr lang="nl-BE" sz="2400" dirty="0">
                <a:solidFill>
                  <a:srgbClr val="00B050"/>
                </a:solidFill>
                <a:latin typeface="Arial Black" panose="020B0A04020102020204" pitchFamily="34" charset="0"/>
              </a:rPr>
              <a:t>(middeleeuwen en 19</a:t>
            </a:r>
            <a:r>
              <a:rPr lang="nl-BE" sz="2400" baseline="30000" dirty="0">
                <a:solidFill>
                  <a:srgbClr val="00B050"/>
                </a:solidFill>
                <a:latin typeface="Arial Black" panose="020B0A04020102020204" pitchFamily="34" charset="0"/>
              </a:rPr>
              <a:t>e</a:t>
            </a:r>
            <a:r>
              <a:rPr lang="nl-BE" sz="2400" dirty="0">
                <a:solidFill>
                  <a:srgbClr val="00B050"/>
                </a:solidFill>
                <a:latin typeface="Arial Black" panose="020B0A04020102020204" pitchFamily="34" charset="0"/>
              </a:rPr>
              <a:t> eeuw)</a:t>
            </a:r>
          </a:p>
        </p:txBody>
      </p:sp>
      <p:sp>
        <p:nvSpPr>
          <p:cNvPr id="5" name="Tekstvak 4">
            <a:extLst>
              <a:ext uri="{FF2B5EF4-FFF2-40B4-BE49-F238E27FC236}">
                <a16:creationId xmlns:a16="http://schemas.microsoft.com/office/drawing/2014/main" id="{EC936E43-192D-4AF4-9A6A-5FB521BBC05D}"/>
              </a:ext>
            </a:extLst>
          </p:cNvPr>
          <p:cNvSpPr txBox="1"/>
          <p:nvPr/>
        </p:nvSpPr>
        <p:spPr>
          <a:xfrm>
            <a:off x="216937" y="491803"/>
            <a:ext cx="6125546" cy="584775"/>
          </a:xfrm>
          <a:prstGeom prst="rect">
            <a:avLst/>
          </a:prstGeom>
          <a:noFill/>
        </p:spPr>
        <p:txBody>
          <a:bodyPr wrap="square">
            <a:spAutoFit/>
          </a:bodyPr>
          <a:lstStyle/>
          <a:p>
            <a:r>
              <a:rPr lang="nl-NL" sz="3200" dirty="0">
                <a:solidFill>
                  <a:srgbClr val="00B050"/>
                </a:solidFill>
                <a:latin typeface="Arial Black" panose="020B0A04020102020204" pitchFamily="34" charset="0"/>
              </a:rPr>
              <a:t>Irrigatietechnieken :</a:t>
            </a:r>
            <a:endParaRPr lang="nl-BE" sz="32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2354782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0F2C5F3-0D5E-45DD-9D9D-6A07CF0ED4FF}"/>
              </a:ext>
            </a:extLst>
          </p:cNvPr>
          <p:cNvSpPr txBox="1"/>
          <p:nvPr/>
        </p:nvSpPr>
        <p:spPr>
          <a:xfrm>
            <a:off x="457197" y="414730"/>
            <a:ext cx="11878454" cy="1323439"/>
          </a:xfrm>
          <a:prstGeom prst="rect">
            <a:avLst/>
          </a:prstGeom>
          <a:noFill/>
        </p:spPr>
        <p:txBody>
          <a:bodyPr wrap="square" rtlCol="0">
            <a:spAutoFit/>
          </a:bodyPr>
          <a:lstStyle/>
          <a:p>
            <a:r>
              <a:rPr lang="nl-BE" sz="4000" dirty="0">
                <a:solidFill>
                  <a:srgbClr val="00B050"/>
                </a:solidFill>
                <a:latin typeface="Arial Black" panose="020B0A04020102020204" pitchFamily="34" charset="0"/>
              </a:rPr>
              <a:t>VAN ERFGOED NAAR KLIMAATMAATREGEL</a:t>
            </a:r>
          </a:p>
        </p:txBody>
      </p:sp>
      <p:graphicFrame>
        <p:nvGraphicFramePr>
          <p:cNvPr id="5" name="Object 4">
            <a:extLst>
              <a:ext uri="{FF2B5EF4-FFF2-40B4-BE49-F238E27FC236}">
                <a16:creationId xmlns:a16="http://schemas.microsoft.com/office/drawing/2014/main" id="{D1E61751-2CC6-4C15-BA68-7884F52A18A2}"/>
              </a:ext>
            </a:extLst>
          </p:cNvPr>
          <p:cNvGraphicFramePr>
            <a:graphicFrameLocks noChangeAspect="1"/>
          </p:cNvGraphicFramePr>
          <p:nvPr>
            <p:extLst>
              <p:ext uri="{D42A27DB-BD31-4B8C-83A1-F6EECF244321}">
                <p14:modId xmlns:p14="http://schemas.microsoft.com/office/powerpoint/2010/main" val="2147258526"/>
              </p:ext>
            </p:extLst>
          </p:nvPr>
        </p:nvGraphicFramePr>
        <p:xfrm>
          <a:off x="2116870" y="1911401"/>
          <a:ext cx="8342746" cy="4665020"/>
        </p:xfrm>
        <a:graphic>
          <a:graphicData uri="http://schemas.openxmlformats.org/presentationml/2006/ole">
            <mc:AlternateContent xmlns:mc="http://schemas.openxmlformats.org/markup-compatibility/2006">
              <mc:Choice xmlns:v="urn:schemas-microsoft-com:vml" Requires="v">
                <p:oleObj spid="_x0000_s17431" name="Bitmapafbeelding" r:id="rId3" imgW="6050160" imgH="3383280" progId="Paint.Picture">
                  <p:embed/>
                </p:oleObj>
              </mc:Choice>
              <mc:Fallback>
                <p:oleObj name="Bitmapafbeelding" r:id="rId3" imgW="6050160" imgH="3383280" progId="Paint.Picture">
                  <p:embed/>
                  <p:pic>
                    <p:nvPicPr>
                      <p:cNvPr id="2" name="Object 1">
                        <a:extLst>
                          <a:ext uri="{FF2B5EF4-FFF2-40B4-BE49-F238E27FC236}">
                            <a16:creationId xmlns:a16="http://schemas.microsoft.com/office/drawing/2014/main" id="{EE2CA04A-C81D-4B79-BF49-17880EED786E}"/>
                          </a:ext>
                        </a:extLst>
                      </p:cNvPr>
                      <p:cNvPicPr/>
                      <p:nvPr/>
                    </p:nvPicPr>
                    <p:blipFill>
                      <a:blip r:embed="rId4"/>
                      <a:stretch>
                        <a:fillRect/>
                      </a:stretch>
                    </p:blipFill>
                    <p:spPr>
                      <a:xfrm>
                        <a:off x="2116870" y="1911401"/>
                        <a:ext cx="8342746" cy="4665020"/>
                      </a:xfrm>
                      <a:prstGeom prst="rect">
                        <a:avLst/>
                      </a:prstGeom>
                    </p:spPr>
                  </p:pic>
                </p:oleObj>
              </mc:Fallback>
            </mc:AlternateContent>
          </a:graphicData>
        </a:graphic>
      </p:graphicFrame>
    </p:spTree>
    <p:extLst>
      <p:ext uri="{BB962C8B-B14F-4D97-AF65-F5344CB8AC3E}">
        <p14:creationId xmlns:p14="http://schemas.microsoft.com/office/powerpoint/2010/main" val="170060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txBox="1"/>
          <p:nvPr/>
        </p:nvSpPr>
        <p:spPr>
          <a:xfrm>
            <a:off x="2425337" y="1600200"/>
            <a:ext cx="7865158" cy="2200562"/>
          </a:xfrm>
          <a:prstGeom prst="rect">
            <a:avLst/>
          </a:prstGeom>
          <a:noFill/>
          <a:ln>
            <a:noFill/>
          </a:ln>
        </p:spPr>
        <p:txBody>
          <a:bodyPr spcFirstLastPara="1" wrap="square" lIns="91425" tIns="45700" rIns="91425" bIns="45700" anchor="t" anchorCtr="0">
            <a:spAutoFit/>
          </a:bodyPr>
          <a:lstStyle/>
          <a:p>
            <a:pPr marL="546100" indent="-457200">
              <a:buClr>
                <a:srgbClr val="1D1D1B"/>
              </a:buClr>
              <a:buSzPts val="1400"/>
              <a:buFont typeface="+mj-lt"/>
              <a:buAutoNum type="arabicPeriod"/>
              <a:defRPr/>
            </a:pPr>
            <a:endParaRPr sz="2000" kern="0" dirty="0">
              <a:solidFill>
                <a:srgbClr val="FFFFFF"/>
              </a:solidFill>
              <a:latin typeface="Calibri"/>
              <a:ea typeface="Calibri"/>
              <a:cs typeface="Calibri"/>
              <a:sym typeface="Calibri"/>
            </a:endParaRPr>
          </a:p>
          <a:p>
            <a:pPr marL="419100" indent="-342900">
              <a:buClr>
                <a:srgbClr val="1D1D1B"/>
              </a:buClr>
              <a:buSzPts val="1200"/>
              <a:buFont typeface="+mj-lt"/>
              <a:buAutoNum type="arabicPeriod"/>
              <a:defRPr/>
            </a:pPr>
            <a:endParaRPr kern="0" dirty="0">
              <a:solidFill>
                <a:srgbClr val="FFFFFF"/>
              </a:solidFill>
              <a:latin typeface="Calibri"/>
              <a:ea typeface="Calibri"/>
              <a:cs typeface="Calibri"/>
              <a:sym typeface="Calibri"/>
            </a:endParaRPr>
          </a:p>
          <a:p>
            <a:pPr marL="514350" indent="-514350" defTabSz="457200">
              <a:spcAft>
                <a:spcPts val="1800"/>
              </a:spcAft>
              <a:buSzPct val="100000"/>
              <a:buFont typeface="+mj-lt"/>
              <a:buAutoNum type="arabicPeriod"/>
              <a:defRPr/>
            </a:pPr>
            <a:r>
              <a:rPr lang="nl-BE" sz="2800" kern="0" dirty="0">
                <a:solidFill>
                  <a:srgbClr val="FFFFFF"/>
                </a:solidFill>
                <a:latin typeface="Calibri"/>
                <a:ea typeface="Calibri"/>
                <a:cs typeface="Calibri"/>
                <a:sym typeface="Calibri"/>
              </a:rPr>
              <a:t>Wat is traditionele bevloeiing van grasland? </a:t>
            </a:r>
          </a:p>
          <a:p>
            <a:pPr marL="514350" indent="-514350" defTabSz="457200">
              <a:buSzPct val="100000"/>
              <a:buFont typeface="+mj-lt"/>
              <a:buAutoNum type="arabicPeriod"/>
              <a:defRPr/>
            </a:pPr>
            <a:r>
              <a:rPr lang="nl-BE" sz="2800" kern="0" dirty="0">
                <a:solidFill>
                  <a:srgbClr val="FFFFFF"/>
                </a:solidFill>
                <a:latin typeface="Calibri"/>
                <a:ea typeface="Calibri"/>
                <a:cs typeface="Calibri"/>
                <a:sym typeface="Calibri"/>
              </a:rPr>
              <a:t>Principes van traditionele bevloeiing als maatregel tegen droogte en wateroverlast</a:t>
            </a:r>
          </a:p>
        </p:txBody>
      </p:sp>
      <p:sp>
        <p:nvSpPr>
          <p:cNvPr id="152" name="Google Shape;152;p2"/>
          <p:cNvSpPr txBox="1"/>
          <p:nvPr/>
        </p:nvSpPr>
        <p:spPr>
          <a:xfrm>
            <a:off x="4103914" y="457200"/>
            <a:ext cx="5760720" cy="646290"/>
          </a:xfrm>
          <a:prstGeom prst="rect">
            <a:avLst/>
          </a:prstGeom>
          <a:noFill/>
          <a:ln>
            <a:noFill/>
          </a:ln>
        </p:spPr>
        <p:txBody>
          <a:bodyPr spcFirstLastPara="1" wrap="square" lIns="91425" tIns="45700" rIns="91425" bIns="45700" anchor="t" anchorCtr="0">
            <a:spAutoFit/>
          </a:bodyPr>
          <a:lstStyle/>
          <a:p>
            <a:pPr>
              <a:buClr>
                <a:srgbClr val="000000"/>
              </a:buClr>
              <a:buSzPts val="3600"/>
              <a:defRPr/>
            </a:pPr>
            <a:r>
              <a:rPr lang="nl-BE" sz="3600" kern="0" dirty="0">
                <a:solidFill>
                  <a:srgbClr val="FFFFFF"/>
                </a:solidFill>
                <a:latin typeface="Calibri"/>
                <a:ea typeface="Calibri"/>
                <a:cs typeface="Calibri"/>
                <a:sym typeface="Calibri"/>
              </a:rPr>
              <a:t>Overzicht</a:t>
            </a:r>
            <a:endParaRPr sz="3600"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3953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434F2F3-0AE9-4B91-A9FF-999C6B29E585}"/>
              </a:ext>
            </a:extLst>
          </p:cNvPr>
          <p:cNvGraphicFramePr>
            <a:graphicFrameLocks noChangeAspect="1"/>
          </p:cNvGraphicFramePr>
          <p:nvPr>
            <p:extLst>
              <p:ext uri="{D42A27DB-BD31-4B8C-83A1-F6EECF244321}">
                <p14:modId xmlns:p14="http://schemas.microsoft.com/office/powerpoint/2010/main" val="3919423063"/>
              </p:ext>
            </p:extLst>
          </p:nvPr>
        </p:nvGraphicFramePr>
        <p:xfrm>
          <a:off x="5488247" y="765111"/>
          <a:ext cx="6595590" cy="4646645"/>
        </p:xfrm>
        <a:graphic>
          <a:graphicData uri="http://schemas.openxmlformats.org/presentationml/2006/ole">
            <mc:AlternateContent xmlns:mc="http://schemas.openxmlformats.org/markup-compatibility/2006">
              <mc:Choice xmlns:v="urn:schemas-microsoft-com:vml" Requires="v">
                <p:oleObj spid="_x0000_s18455" name="Bitmapafbeelding" r:id="rId3" imgW="4823640" imgH="3398400" progId="Paint.Picture">
                  <p:embed/>
                </p:oleObj>
              </mc:Choice>
              <mc:Fallback>
                <p:oleObj name="Bitmapafbeelding" r:id="rId3" imgW="4823640" imgH="3398400" progId="Paint.Picture">
                  <p:embed/>
                  <p:pic>
                    <p:nvPicPr>
                      <p:cNvPr id="4" name="Object 3">
                        <a:extLst>
                          <a:ext uri="{FF2B5EF4-FFF2-40B4-BE49-F238E27FC236}">
                            <a16:creationId xmlns:a16="http://schemas.microsoft.com/office/drawing/2014/main" id="{E71A6216-30A4-42DA-8CA6-F24ED98E6A05}"/>
                          </a:ext>
                        </a:extLst>
                      </p:cNvPr>
                      <p:cNvPicPr/>
                      <p:nvPr/>
                    </p:nvPicPr>
                    <p:blipFill>
                      <a:blip r:embed="rId4"/>
                      <a:stretch>
                        <a:fillRect/>
                      </a:stretch>
                    </p:blipFill>
                    <p:spPr>
                      <a:xfrm>
                        <a:off x="5488247" y="765111"/>
                        <a:ext cx="6595590" cy="4646645"/>
                      </a:xfrm>
                      <a:prstGeom prst="rect">
                        <a:avLst/>
                      </a:prstGeom>
                    </p:spPr>
                  </p:pic>
                </p:oleObj>
              </mc:Fallback>
            </mc:AlternateContent>
          </a:graphicData>
        </a:graphic>
      </p:graphicFrame>
      <p:pic>
        <p:nvPicPr>
          <p:cNvPr id="3" name="Afbeelding 2">
            <a:extLst>
              <a:ext uri="{FF2B5EF4-FFF2-40B4-BE49-F238E27FC236}">
                <a16:creationId xmlns:a16="http://schemas.microsoft.com/office/drawing/2014/main" id="{8BBEC33E-1F33-44A1-AB23-28176AA814F8}"/>
              </a:ext>
            </a:extLst>
          </p:cNvPr>
          <p:cNvPicPr>
            <a:picLocks noChangeAspect="1"/>
          </p:cNvPicPr>
          <p:nvPr/>
        </p:nvPicPr>
        <p:blipFill>
          <a:blip r:embed="rId5"/>
          <a:stretch>
            <a:fillRect/>
          </a:stretch>
        </p:blipFill>
        <p:spPr>
          <a:xfrm>
            <a:off x="733070" y="583031"/>
            <a:ext cx="4582271" cy="5691938"/>
          </a:xfrm>
          <a:prstGeom prst="rect">
            <a:avLst/>
          </a:prstGeom>
        </p:spPr>
      </p:pic>
    </p:spTree>
    <p:extLst>
      <p:ext uri="{BB962C8B-B14F-4D97-AF65-F5344CB8AC3E}">
        <p14:creationId xmlns:p14="http://schemas.microsoft.com/office/powerpoint/2010/main" val="405864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A74282D-7A9F-4CC5-9F9B-28FC49E45D9B}"/>
              </a:ext>
            </a:extLst>
          </p:cNvPr>
          <p:cNvGraphicFramePr>
            <a:graphicFrameLocks noChangeAspect="1"/>
          </p:cNvGraphicFramePr>
          <p:nvPr>
            <p:extLst>
              <p:ext uri="{D42A27DB-BD31-4B8C-83A1-F6EECF244321}">
                <p14:modId xmlns:p14="http://schemas.microsoft.com/office/powerpoint/2010/main" val="3416365812"/>
              </p:ext>
            </p:extLst>
          </p:nvPr>
        </p:nvGraphicFramePr>
        <p:xfrm>
          <a:off x="385602" y="955383"/>
          <a:ext cx="11416845" cy="4947234"/>
        </p:xfrm>
        <a:graphic>
          <a:graphicData uri="http://schemas.openxmlformats.org/presentationml/2006/ole">
            <mc:AlternateContent xmlns:mc="http://schemas.openxmlformats.org/markup-compatibility/2006">
              <mc:Choice xmlns:v="urn:schemas-microsoft-com:vml" Requires="v">
                <p:oleObj spid="_x0000_s7202" name="Bitmapafbeelding" r:id="rId3" imgW="9250560" imgH="4008240" progId="Paint.Picture">
                  <p:embed/>
                </p:oleObj>
              </mc:Choice>
              <mc:Fallback>
                <p:oleObj name="Bitmapafbeelding" r:id="rId3" imgW="9250560" imgH="4008240" progId="Paint.Picture">
                  <p:embed/>
                  <p:pic>
                    <p:nvPicPr>
                      <p:cNvPr id="0" name=""/>
                      <p:cNvPicPr/>
                      <p:nvPr/>
                    </p:nvPicPr>
                    <p:blipFill>
                      <a:blip r:embed="rId4"/>
                      <a:stretch>
                        <a:fillRect/>
                      </a:stretch>
                    </p:blipFill>
                    <p:spPr>
                      <a:xfrm>
                        <a:off x="385602" y="955383"/>
                        <a:ext cx="11416845" cy="4947234"/>
                      </a:xfrm>
                      <a:prstGeom prst="rect">
                        <a:avLst/>
                      </a:prstGeom>
                    </p:spPr>
                  </p:pic>
                </p:oleObj>
              </mc:Fallback>
            </mc:AlternateContent>
          </a:graphicData>
        </a:graphic>
      </p:graphicFrame>
      <p:sp>
        <p:nvSpPr>
          <p:cNvPr id="7" name="Tekstvak 6">
            <a:extLst>
              <a:ext uri="{FF2B5EF4-FFF2-40B4-BE49-F238E27FC236}">
                <a16:creationId xmlns:a16="http://schemas.microsoft.com/office/drawing/2014/main" id="{AA5BCEF5-A5AC-4902-8053-4E0402E5E462}"/>
              </a:ext>
            </a:extLst>
          </p:cNvPr>
          <p:cNvSpPr txBox="1"/>
          <p:nvPr/>
        </p:nvSpPr>
        <p:spPr>
          <a:xfrm>
            <a:off x="1203648" y="5364507"/>
            <a:ext cx="9311952" cy="1015663"/>
          </a:xfrm>
          <a:prstGeom prst="rect">
            <a:avLst/>
          </a:prstGeom>
          <a:noFill/>
        </p:spPr>
        <p:txBody>
          <a:bodyPr wrap="square" rtlCol="0">
            <a:spAutoFit/>
          </a:bodyPr>
          <a:lstStyle/>
          <a:p>
            <a:r>
              <a:rPr lang="nl-BE" sz="3000" dirty="0">
                <a:solidFill>
                  <a:srgbClr val="00B050"/>
                </a:solidFill>
                <a:latin typeface="Arial Black" panose="020B0A04020102020204" pitchFamily="34" charset="0"/>
                <a:cs typeface="Times New Roman" panose="02020603050405020304" pitchFamily="18" charset="0"/>
              </a:rPr>
              <a:t>1850 : 30 liter/seconde/hectare</a:t>
            </a:r>
          </a:p>
          <a:p>
            <a:r>
              <a:rPr lang="nl-BE" sz="3000" dirty="0">
                <a:solidFill>
                  <a:srgbClr val="00B050"/>
                </a:solidFill>
                <a:latin typeface="Arial Black" panose="020B0A04020102020204" pitchFamily="34" charset="0"/>
                <a:cs typeface="Times New Roman" panose="02020603050405020304" pitchFamily="18" charset="0"/>
              </a:rPr>
              <a:t>Huidige praktijk : 90 liter/seconde/hectare</a:t>
            </a:r>
          </a:p>
        </p:txBody>
      </p:sp>
      <p:sp>
        <p:nvSpPr>
          <p:cNvPr id="5" name="Tekstvak 4">
            <a:extLst>
              <a:ext uri="{FF2B5EF4-FFF2-40B4-BE49-F238E27FC236}">
                <a16:creationId xmlns:a16="http://schemas.microsoft.com/office/drawing/2014/main" id="{133C7E91-57A2-4C3F-8295-8ABADBFED3CA}"/>
              </a:ext>
            </a:extLst>
          </p:cNvPr>
          <p:cNvSpPr txBox="1"/>
          <p:nvPr/>
        </p:nvSpPr>
        <p:spPr>
          <a:xfrm>
            <a:off x="818761" y="351472"/>
            <a:ext cx="6097554" cy="584775"/>
          </a:xfrm>
          <a:prstGeom prst="rect">
            <a:avLst/>
          </a:prstGeom>
          <a:noFill/>
        </p:spPr>
        <p:txBody>
          <a:bodyPr wrap="square">
            <a:spAutoFit/>
          </a:bodyPr>
          <a:lstStyle/>
          <a:p>
            <a:r>
              <a:rPr lang="nl-BE" sz="3200" dirty="0">
                <a:solidFill>
                  <a:srgbClr val="00B050"/>
                </a:solidFill>
                <a:latin typeface="Arial Black" panose="020B0A04020102020204" pitchFamily="34" charset="0"/>
              </a:rPr>
              <a:t>Beddenbouw 19</a:t>
            </a:r>
            <a:r>
              <a:rPr lang="nl-BE" sz="3200" baseline="30000" dirty="0">
                <a:solidFill>
                  <a:srgbClr val="00B050"/>
                </a:solidFill>
                <a:latin typeface="Arial Black" panose="020B0A04020102020204" pitchFamily="34" charset="0"/>
              </a:rPr>
              <a:t>e</a:t>
            </a:r>
            <a:r>
              <a:rPr lang="nl-BE" sz="3200" dirty="0">
                <a:solidFill>
                  <a:srgbClr val="00B050"/>
                </a:solidFill>
                <a:latin typeface="Arial Black" panose="020B0A04020102020204" pitchFamily="34" charset="0"/>
              </a:rPr>
              <a:t> eeuw</a:t>
            </a:r>
          </a:p>
        </p:txBody>
      </p:sp>
    </p:spTree>
    <p:extLst>
      <p:ext uri="{BB962C8B-B14F-4D97-AF65-F5344CB8AC3E}">
        <p14:creationId xmlns:p14="http://schemas.microsoft.com/office/powerpoint/2010/main" val="34450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ADFD76AE-6A02-4B82-A0D8-98F33F5703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969326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12613C8-B459-46AB-8FCF-6E31FF5EE6B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3924401" y="-336569"/>
            <a:ext cx="6769152" cy="9579425"/>
          </a:xfrm>
          <a:prstGeom prst="rect">
            <a:avLst/>
          </a:prstGeom>
          <a:noFill/>
          <a:ln>
            <a:noFill/>
          </a:ln>
        </p:spPr>
      </p:pic>
      <p:sp>
        <p:nvSpPr>
          <p:cNvPr id="10" name="Tekstvak 9">
            <a:extLst>
              <a:ext uri="{FF2B5EF4-FFF2-40B4-BE49-F238E27FC236}">
                <a16:creationId xmlns:a16="http://schemas.microsoft.com/office/drawing/2014/main" id="{A2B950BA-1129-4579-8818-E6E2405F9901}"/>
              </a:ext>
            </a:extLst>
          </p:cNvPr>
          <p:cNvSpPr txBox="1"/>
          <p:nvPr/>
        </p:nvSpPr>
        <p:spPr>
          <a:xfrm>
            <a:off x="5797734" y="891361"/>
            <a:ext cx="6071582" cy="986296"/>
          </a:xfrm>
          <a:prstGeom prst="rect">
            <a:avLst/>
          </a:prstGeom>
          <a:noFill/>
        </p:spPr>
        <p:txBody>
          <a:bodyPr wrap="square">
            <a:spAutoFit/>
          </a:bodyPr>
          <a:lstStyle/>
          <a:p>
            <a:pPr>
              <a:lnSpc>
                <a:spcPct val="106000"/>
              </a:lnSpc>
              <a:spcAft>
                <a:spcPts val="800"/>
              </a:spcAft>
            </a:pPr>
            <a:r>
              <a:rPr lang="nl-BE" sz="28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V</a:t>
            </a:r>
            <a:r>
              <a:rPr lang="nl-BE" sz="28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an smalle bedden naar brede bedden</a:t>
            </a:r>
          </a:p>
        </p:txBody>
      </p:sp>
      <p:graphicFrame>
        <p:nvGraphicFramePr>
          <p:cNvPr id="4" name="Object 3">
            <a:extLst>
              <a:ext uri="{FF2B5EF4-FFF2-40B4-BE49-F238E27FC236}">
                <a16:creationId xmlns:a16="http://schemas.microsoft.com/office/drawing/2014/main" id="{7883A4A3-7462-4459-9CDC-EA912C1A6744}"/>
              </a:ext>
            </a:extLst>
          </p:cNvPr>
          <p:cNvGraphicFramePr>
            <a:graphicFrameLocks noChangeAspect="1"/>
          </p:cNvGraphicFramePr>
          <p:nvPr>
            <p:extLst>
              <p:ext uri="{D42A27DB-BD31-4B8C-83A1-F6EECF244321}">
                <p14:modId xmlns:p14="http://schemas.microsoft.com/office/powerpoint/2010/main" val="870485357"/>
              </p:ext>
            </p:extLst>
          </p:nvPr>
        </p:nvGraphicFramePr>
        <p:xfrm>
          <a:off x="322684" y="429067"/>
          <a:ext cx="4929602" cy="2136133"/>
        </p:xfrm>
        <a:graphic>
          <a:graphicData uri="http://schemas.openxmlformats.org/presentationml/2006/ole">
            <mc:AlternateContent xmlns:mc="http://schemas.openxmlformats.org/markup-compatibility/2006">
              <mc:Choice xmlns:v="urn:schemas-microsoft-com:vml" Requires="v">
                <p:oleObj spid="_x0000_s21525" name="Bitmapafbeelding" r:id="rId4" imgW="9250560" imgH="4008240" progId="Paint.Picture">
                  <p:embed/>
                </p:oleObj>
              </mc:Choice>
              <mc:Fallback>
                <p:oleObj name="Bitmapafbeelding" r:id="rId4" imgW="9250560" imgH="4008240" progId="Paint.Picture">
                  <p:embed/>
                  <p:pic>
                    <p:nvPicPr>
                      <p:cNvPr id="4" name="Object 3">
                        <a:extLst>
                          <a:ext uri="{FF2B5EF4-FFF2-40B4-BE49-F238E27FC236}">
                            <a16:creationId xmlns:a16="http://schemas.microsoft.com/office/drawing/2014/main" id="{EA74282D-7A9F-4CC5-9F9B-28FC49E45D9B}"/>
                          </a:ext>
                        </a:extLst>
                      </p:cNvPr>
                      <p:cNvPicPr/>
                      <p:nvPr/>
                    </p:nvPicPr>
                    <p:blipFill>
                      <a:blip r:embed="rId5"/>
                      <a:stretch>
                        <a:fillRect/>
                      </a:stretch>
                    </p:blipFill>
                    <p:spPr>
                      <a:xfrm>
                        <a:off x="322684" y="429067"/>
                        <a:ext cx="4929602" cy="2136133"/>
                      </a:xfrm>
                      <a:prstGeom prst="rect">
                        <a:avLst/>
                      </a:prstGeom>
                    </p:spPr>
                  </p:pic>
                </p:oleObj>
              </mc:Fallback>
            </mc:AlternateContent>
          </a:graphicData>
        </a:graphic>
      </p:graphicFrame>
    </p:spTree>
    <p:extLst>
      <p:ext uri="{BB962C8B-B14F-4D97-AF65-F5344CB8AC3E}">
        <p14:creationId xmlns:p14="http://schemas.microsoft.com/office/powerpoint/2010/main" val="374069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B814A10-8BF2-40BE-95CB-74D0E54FA956}"/>
              </a:ext>
            </a:extLst>
          </p:cNvPr>
          <p:cNvSpPr txBox="1"/>
          <p:nvPr/>
        </p:nvSpPr>
        <p:spPr>
          <a:xfrm>
            <a:off x="402358" y="1017037"/>
            <a:ext cx="11387284" cy="5447645"/>
          </a:xfrm>
          <a:prstGeom prst="rect">
            <a:avLst/>
          </a:prstGeom>
          <a:noFill/>
        </p:spPr>
        <p:txBody>
          <a:bodyPr wrap="none" rtlCol="0">
            <a:spAutoFit/>
          </a:bodyPr>
          <a:lstStyle/>
          <a:p>
            <a:r>
              <a:rPr lang="nl-BE" sz="3000" dirty="0">
                <a:solidFill>
                  <a:srgbClr val="00B050"/>
                </a:solidFill>
                <a:latin typeface="Arial Black" panose="020B0A04020102020204" pitchFamily="34" charset="0"/>
                <a:cs typeface="Times New Roman" panose="02020603050405020304" pitchFamily="18" charset="0"/>
              </a:rPr>
              <a:t>Haalbaarheid</a:t>
            </a:r>
          </a:p>
          <a:p>
            <a:endParaRPr lang="nl-BE" sz="3000" dirty="0">
              <a:solidFill>
                <a:srgbClr val="00B050"/>
              </a:solidFill>
              <a:latin typeface="Arial Black" panose="020B0A04020102020204" pitchFamily="34" charset="0"/>
              <a:cs typeface="Times New Roman" panose="02020603050405020304" pitchFamily="18" charset="0"/>
            </a:endParaRP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Infrastructuur nog min of meer intact</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Gebruiksovereenkomsten met landbouwsector </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Hooi : kwaliteitsproduct </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Andere doelstellingen : biodiversiteit; CO</a:t>
            </a:r>
            <a:r>
              <a:rPr lang="nl-BE" dirty="0">
                <a:solidFill>
                  <a:srgbClr val="00B050"/>
                </a:solidFill>
                <a:latin typeface="Arial Black" panose="020B0A04020102020204" pitchFamily="34" charset="0"/>
                <a:cs typeface="Times New Roman" panose="02020603050405020304" pitchFamily="18" charset="0"/>
              </a:rPr>
              <a:t>2 </a:t>
            </a:r>
            <a:r>
              <a:rPr lang="nl-BE" sz="3000" dirty="0">
                <a:solidFill>
                  <a:srgbClr val="00B050"/>
                </a:solidFill>
                <a:latin typeface="Arial Black" panose="020B0A04020102020204" pitchFamily="34" charset="0"/>
                <a:cs typeface="Times New Roman" panose="02020603050405020304" pitchFamily="18" charset="0"/>
              </a:rPr>
              <a:t>opslag…..</a:t>
            </a:r>
          </a:p>
          <a:p>
            <a:pPr marL="285750" indent="-285750">
              <a:buFontTx/>
              <a:buChar char="-"/>
            </a:pPr>
            <a:endParaRPr lang="nl-BE" sz="3000" dirty="0">
              <a:solidFill>
                <a:srgbClr val="00B050"/>
              </a:solidFill>
              <a:latin typeface="Arial Black" panose="020B0A04020102020204" pitchFamily="34" charset="0"/>
              <a:cs typeface="Times New Roman" panose="02020603050405020304" pitchFamily="18" charset="0"/>
            </a:endParaRPr>
          </a:p>
          <a:p>
            <a:endParaRPr lang="nl-BE" sz="3000" dirty="0">
              <a:solidFill>
                <a:srgbClr val="00B050"/>
              </a:solidFill>
              <a:latin typeface="Arial Black" panose="020B0A04020102020204" pitchFamily="34" charset="0"/>
            </a:endParaRPr>
          </a:p>
          <a:p>
            <a:r>
              <a:rPr lang="nl-BE" sz="3000" dirty="0">
                <a:solidFill>
                  <a:srgbClr val="00B050"/>
                </a:solidFill>
                <a:latin typeface="Arial Black" panose="020B0A04020102020204" pitchFamily="34" charset="0"/>
                <a:cs typeface="Times New Roman" panose="02020603050405020304" pitchFamily="18" charset="0"/>
              </a:rPr>
              <a:t>Geslaagde voorbeelden : Lommel, Bergeijk (Nl), </a:t>
            </a:r>
          </a:p>
          <a:p>
            <a:r>
              <a:rPr lang="nl-BE" sz="3000" dirty="0">
                <a:solidFill>
                  <a:srgbClr val="00B050"/>
                </a:solidFill>
                <a:latin typeface="Arial Black" panose="020B0A04020102020204" pitchFamily="34" charset="0"/>
                <a:cs typeface="Times New Roman" panose="02020603050405020304" pitchFamily="18" charset="0"/>
              </a:rPr>
              <a:t>Bocholt, Mol</a:t>
            </a:r>
          </a:p>
          <a:p>
            <a:r>
              <a:rPr lang="nl-BE" sz="3000" dirty="0">
                <a:solidFill>
                  <a:srgbClr val="00B050"/>
                </a:solidFill>
                <a:latin typeface="Arial Black" panose="020B0A04020102020204" pitchFamily="34" charset="0"/>
                <a:cs typeface="Times New Roman" panose="02020603050405020304" pitchFamily="18" charset="0"/>
              </a:rPr>
              <a:t>Gepland : Hamont-Achel</a:t>
            </a:r>
          </a:p>
          <a:p>
            <a:r>
              <a:rPr lang="nl-BE" dirty="0"/>
              <a:t>	</a:t>
            </a:r>
          </a:p>
        </p:txBody>
      </p:sp>
    </p:spTree>
    <p:extLst>
      <p:ext uri="{BB962C8B-B14F-4D97-AF65-F5344CB8AC3E}">
        <p14:creationId xmlns:p14="http://schemas.microsoft.com/office/powerpoint/2010/main" val="204903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02DA11A-2476-4CEF-94BF-7438922233AB}"/>
              </a:ext>
            </a:extLst>
          </p:cNvPr>
          <p:cNvPicPr>
            <a:picLocks noChangeAspect="1"/>
          </p:cNvPicPr>
          <p:nvPr/>
        </p:nvPicPr>
        <p:blipFill>
          <a:blip r:embed="rId2"/>
          <a:stretch>
            <a:fillRect/>
          </a:stretch>
        </p:blipFill>
        <p:spPr>
          <a:xfrm>
            <a:off x="1447801" y="102278"/>
            <a:ext cx="9467849" cy="6755722"/>
          </a:xfrm>
          <a:prstGeom prst="rect">
            <a:avLst/>
          </a:prstGeom>
        </p:spPr>
      </p:pic>
    </p:spTree>
    <p:extLst>
      <p:ext uri="{BB962C8B-B14F-4D97-AF65-F5344CB8AC3E}">
        <p14:creationId xmlns:p14="http://schemas.microsoft.com/office/powerpoint/2010/main" val="224225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vloer, plafond&#10;&#10;Automatisch gegenereerde beschrijving">
            <a:extLst>
              <a:ext uri="{FF2B5EF4-FFF2-40B4-BE49-F238E27FC236}">
                <a16:creationId xmlns:a16="http://schemas.microsoft.com/office/drawing/2014/main" id="{6C29B158-4BA5-4261-A39E-2248379A81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3939"/>
            <a:ext cx="12192000" cy="6550121"/>
          </a:xfrm>
          <a:prstGeom prst="rect">
            <a:avLst/>
          </a:prstGeom>
        </p:spPr>
      </p:pic>
    </p:spTree>
    <p:extLst>
      <p:ext uri="{BB962C8B-B14F-4D97-AF65-F5344CB8AC3E}">
        <p14:creationId xmlns:p14="http://schemas.microsoft.com/office/powerpoint/2010/main" val="916636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60E02AE-775C-4E6A-8F5A-5721850CBBC9}"/>
              </a:ext>
            </a:extLst>
          </p:cNvPr>
          <p:cNvPicPr>
            <a:picLocks noChangeAspect="1"/>
          </p:cNvPicPr>
          <p:nvPr/>
        </p:nvPicPr>
        <p:blipFill>
          <a:blip r:embed="rId2"/>
          <a:stretch>
            <a:fillRect/>
          </a:stretch>
        </p:blipFill>
        <p:spPr>
          <a:xfrm>
            <a:off x="1569520" y="137406"/>
            <a:ext cx="9052959" cy="6583187"/>
          </a:xfrm>
          <a:prstGeom prst="rect">
            <a:avLst/>
          </a:prstGeom>
        </p:spPr>
      </p:pic>
    </p:spTree>
    <p:extLst>
      <p:ext uri="{BB962C8B-B14F-4D97-AF65-F5344CB8AC3E}">
        <p14:creationId xmlns:p14="http://schemas.microsoft.com/office/powerpoint/2010/main" val="4045695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me - Boerennatuur">
            <a:extLst>
              <a:ext uri="{FF2B5EF4-FFF2-40B4-BE49-F238E27FC236}">
                <a16:creationId xmlns:a16="http://schemas.microsoft.com/office/drawing/2014/main" id="{97C53960-2F60-4AA9-B52B-245F3B1750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399" y="632953"/>
            <a:ext cx="3716859" cy="15292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Natuurinclusieve Landbouw">
            <a:extLst>
              <a:ext uri="{FF2B5EF4-FFF2-40B4-BE49-F238E27FC236}">
                <a16:creationId xmlns:a16="http://schemas.microsoft.com/office/drawing/2014/main" id="{A8162DC8-AE2A-4BEB-B5B3-76BCFF6FDF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109" y="431513"/>
            <a:ext cx="4217437" cy="1529222"/>
          </a:xfrm>
          <a:prstGeom prst="rect">
            <a:avLst/>
          </a:prstGeom>
          <a:solidFill>
            <a:srgbClr val="92D050"/>
          </a:solidFill>
        </p:spPr>
      </p:pic>
      <p:pic>
        <p:nvPicPr>
          <p:cNvPr id="14338" name="Picture 2" descr="Natuurlijkboeren.nl - Nieuws">
            <a:extLst>
              <a:ext uri="{FF2B5EF4-FFF2-40B4-BE49-F238E27FC236}">
                <a16:creationId xmlns:a16="http://schemas.microsoft.com/office/drawing/2014/main" id="{3C5AFD86-A7E9-4189-8DB3-5E15FA09B0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73928" y="2992663"/>
            <a:ext cx="3181934" cy="115473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oerenNatuur | Slimme vogels">
            <a:extLst>
              <a:ext uri="{FF2B5EF4-FFF2-40B4-BE49-F238E27FC236}">
                <a16:creationId xmlns:a16="http://schemas.microsoft.com/office/drawing/2014/main" id="{535361D5-270C-4F83-B22D-EC5E477241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5339" y="4807254"/>
            <a:ext cx="4142081" cy="132546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43354A1-5880-4BB6-8219-B4C9E123E3BA}"/>
              </a:ext>
            </a:extLst>
          </p:cNvPr>
          <p:cNvPicPr>
            <a:picLocks noChangeAspect="1"/>
          </p:cNvPicPr>
          <p:nvPr/>
        </p:nvPicPr>
        <p:blipFill>
          <a:blip r:embed="rId7"/>
          <a:stretch>
            <a:fillRect/>
          </a:stretch>
        </p:blipFill>
        <p:spPr>
          <a:xfrm>
            <a:off x="6096000" y="4601031"/>
            <a:ext cx="5217891" cy="1424766"/>
          </a:xfrm>
          <a:prstGeom prst="rect">
            <a:avLst/>
          </a:prstGeom>
        </p:spPr>
      </p:pic>
      <p:graphicFrame>
        <p:nvGraphicFramePr>
          <p:cNvPr id="2" name="Object 1">
            <a:extLst>
              <a:ext uri="{FF2B5EF4-FFF2-40B4-BE49-F238E27FC236}">
                <a16:creationId xmlns:a16="http://schemas.microsoft.com/office/drawing/2014/main" id="{D43DC88D-BC04-4470-A904-6E67F55B1642}"/>
              </a:ext>
            </a:extLst>
          </p:cNvPr>
          <p:cNvGraphicFramePr>
            <a:graphicFrameLocks noChangeAspect="1"/>
          </p:cNvGraphicFramePr>
          <p:nvPr>
            <p:extLst>
              <p:ext uri="{D42A27DB-BD31-4B8C-83A1-F6EECF244321}">
                <p14:modId xmlns:p14="http://schemas.microsoft.com/office/powerpoint/2010/main" val="2767095963"/>
              </p:ext>
            </p:extLst>
          </p:nvPr>
        </p:nvGraphicFramePr>
        <p:xfrm>
          <a:off x="285944" y="2801794"/>
          <a:ext cx="4741476" cy="1799237"/>
        </p:xfrm>
        <a:graphic>
          <a:graphicData uri="http://schemas.openxmlformats.org/presentationml/2006/ole">
            <mc:AlternateContent xmlns:mc="http://schemas.openxmlformats.org/markup-compatibility/2006">
              <mc:Choice xmlns:v="urn:schemas-microsoft-com:vml" Requires="v">
                <p:oleObj spid="_x0000_s22551" name="Bitmapafbeelding" r:id="rId8" imgW="4175640" imgH="1585080" progId="Paint.Picture">
                  <p:embed/>
                </p:oleObj>
              </mc:Choice>
              <mc:Fallback>
                <p:oleObj name="Bitmapafbeelding" r:id="rId8" imgW="4175640" imgH="1585080" progId="Paint.Picture">
                  <p:embed/>
                  <p:pic>
                    <p:nvPicPr>
                      <p:cNvPr id="2" name="Object 1">
                        <a:extLst>
                          <a:ext uri="{FF2B5EF4-FFF2-40B4-BE49-F238E27FC236}">
                            <a16:creationId xmlns:a16="http://schemas.microsoft.com/office/drawing/2014/main" id="{D43DC88D-BC04-4470-A904-6E67F55B1642}"/>
                          </a:ext>
                        </a:extLst>
                      </p:cNvPr>
                      <p:cNvPicPr/>
                      <p:nvPr/>
                    </p:nvPicPr>
                    <p:blipFill>
                      <a:blip r:embed="rId9"/>
                      <a:stretch>
                        <a:fillRect/>
                      </a:stretch>
                    </p:blipFill>
                    <p:spPr>
                      <a:xfrm>
                        <a:off x="285944" y="2801794"/>
                        <a:ext cx="4741476" cy="1799237"/>
                      </a:xfrm>
                      <a:prstGeom prst="rect">
                        <a:avLst/>
                      </a:prstGeom>
                    </p:spPr>
                  </p:pic>
                </p:oleObj>
              </mc:Fallback>
            </mc:AlternateContent>
          </a:graphicData>
        </a:graphic>
      </p:graphicFrame>
      <p:pic>
        <p:nvPicPr>
          <p:cNvPr id="22532" name="Picture 4">
            <a:extLst>
              <a:ext uri="{FF2B5EF4-FFF2-40B4-BE49-F238E27FC236}">
                <a16:creationId xmlns:a16="http://schemas.microsoft.com/office/drawing/2014/main" id="{D093D978-3D9B-4EC3-936C-9B2E91BBE98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04195" y="2240126"/>
            <a:ext cx="3387528" cy="146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7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veld&#10;&#10;Automatisch gegenereerde beschrijving">
            <a:extLst>
              <a:ext uri="{FF2B5EF4-FFF2-40B4-BE49-F238E27FC236}">
                <a16:creationId xmlns:a16="http://schemas.microsoft.com/office/drawing/2014/main" id="{4A032903-8DAC-4132-A276-06EEFB400C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31246" y="382555"/>
            <a:ext cx="8235821" cy="6176866"/>
          </a:xfrm>
          <a:prstGeom prst="rect">
            <a:avLst/>
          </a:prstGeom>
        </p:spPr>
      </p:pic>
      <p:sp>
        <p:nvSpPr>
          <p:cNvPr id="5" name="Tekstvak 4">
            <a:extLst>
              <a:ext uri="{FF2B5EF4-FFF2-40B4-BE49-F238E27FC236}">
                <a16:creationId xmlns:a16="http://schemas.microsoft.com/office/drawing/2014/main" id="{46B5C919-0438-45D1-9865-DCF09DB8644A}"/>
              </a:ext>
            </a:extLst>
          </p:cNvPr>
          <p:cNvSpPr txBox="1"/>
          <p:nvPr/>
        </p:nvSpPr>
        <p:spPr>
          <a:xfrm>
            <a:off x="83975" y="298579"/>
            <a:ext cx="5178490" cy="954107"/>
          </a:xfrm>
          <a:prstGeom prst="rect">
            <a:avLst/>
          </a:prstGeom>
          <a:noFill/>
        </p:spPr>
        <p:txBody>
          <a:bodyPr wrap="square" rtlCol="0">
            <a:spAutoFit/>
          </a:bodyPr>
          <a:lstStyle/>
          <a:p>
            <a:r>
              <a:rPr lang="nl-BE" sz="3200" dirty="0">
                <a:solidFill>
                  <a:srgbClr val="00B050"/>
                </a:solidFill>
                <a:latin typeface="Arial Black" panose="020B0A04020102020204" pitchFamily="34" charset="0"/>
              </a:rPr>
              <a:t>Beddenbouw</a:t>
            </a:r>
          </a:p>
          <a:p>
            <a:r>
              <a:rPr lang="nl-BE" sz="2400" dirty="0">
                <a:solidFill>
                  <a:srgbClr val="00B050"/>
                </a:solidFill>
                <a:latin typeface="Arial Black" panose="020B0A04020102020204" pitchFamily="34" charset="0"/>
              </a:rPr>
              <a:t>(Beekvalleien 15</a:t>
            </a:r>
            <a:r>
              <a:rPr lang="nl-BE" sz="2400" baseline="30000" dirty="0">
                <a:solidFill>
                  <a:srgbClr val="00B050"/>
                </a:solidFill>
                <a:latin typeface="Arial Black" panose="020B0A04020102020204" pitchFamily="34" charset="0"/>
              </a:rPr>
              <a:t>e</a:t>
            </a:r>
            <a:r>
              <a:rPr lang="nl-BE" sz="2400" dirty="0">
                <a:solidFill>
                  <a:srgbClr val="00B050"/>
                </a:solidFill>
                <a:latin typeface="Arial Black" panose="020B0A04020102020204" pitchFamily="34" charset="0"/>
              </a:rPr>
              <a:t> E) </a:t>
            </a:r>
          </a:p>
        </p:txBody>
      </p:sp>
    </p:spTree>
    <p:extLst>
      <p:ext uri="{BB962C8B-B14F-4D97-AF65-F5344CB8AC3E}">
        <p14:creationId xmlns:p14="http://schemas.microsoft.com/office/powerpoint/2010/main" val="108712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F2C9F-B2D6-8847-B768-DED1B42964E1}"/>
              </a:ext>
            </a:extLst>
          </p:cNvPr>
          <p:cNvSpPr txBox="1"/>
          <p:nvPr/>
        </p:nvSpPr>
        <p:spPr>
          <a:xfrm>
            <a:off x="3168071" y="505283"/>
            <a:ext cx="6607831" cy="646331"/>
          </a:xfrm>
          <a:prstGeom prst="rect">
            <a:avLst/>
          </a:prstGeom>
          <a:noFill/>
        </p:spPr>
        <p:txBody>
          <a:bodyPr wrap="square" rtlCol="0">
            <a:spAutoFit/>
          </a:bodyPr>
          <a:lstStyle/>
          <a:p>
            <a:r>
              <a:rPr lang="nl-BE" sz="3600" b="1" dirty="0">
                <a:solidFill>
                  <a:srgbClr val="026C66"/>
                </a:solidFill>
              </a:rPr>
              <a:t>Traditionele graslandbevloeiing?</a:t>
            </a:r>
            <a:endParaRPr lang="en-BE" sz="3600" b="1" dirty="0">
              <a:solidFill>
                <a:srgbClr val="026C66"/>
              </a:solidFill>
            </a:endParaRPr>
          </a:p>
        </p:txBody>
      </p:sp>
      <p:sp>
        <p:nvSpPr>
          <p:cNvPr id="5" name="TextBox 4">
            <a:extLst>
              <a:ext uri="{FF2B5EF4-FFF2-40B4-BE49-F238E27FC236}">
                <a16:creationId xmlns:a16="http://schemas.microsoft.com/office/drawing/2014/main" id="{0050CB1A-2EB3-4A34-A372-5C589E0418C2}"/>
              </a:ext>
            </a:extLst>
          </p:cNvPr>
          <p:cNvSpPr txBox="1"/>
          <p:nvPr/>
        </p:nvSpPr>
        <p:spPr>
          <a:xfrm>
            <a:off x="1392573" y="1705233"/>
            <a:ext cx="8094977" cy="4846840"/>
          </a:xfrm>
          <a:prstGeom prst="rect">
            <a:avLst/>
          </a:prstGeom>
          <a:noFill/>
        </p:spPr>
        <p:txBody>
          <a:bodyPr wrap="square" rtlCol="0">
            <a:spAutoFit/>
          </a:bodyPr>
          <a:lstStyle/>
          <a:p>
            <a:pPr marL="228600">
              <a:spcBef>
                <a:spcPts val="200"/>
              </a:spcBef>
            </a:pPr>
            <a:r>
              <a:rPr lang="nl-BE" sz="2000" b="1" dirty="0">
                <a:solidFill>
                  <a:srgbClr val="026C66"/>
                </a:solidFill>
              </a:rPr>
              <a:t>WAT?</a:t>
            </a:r>
          </a:p>
          <a:p>
            <a:pPr marL="571500" indent="-342900">
              <a:spcBef>
                <a:spcPts val="200"/>
              </a:spcBef>
              <a:buFont typeface="Arial" panose="020B0604020202020204" pitchFamily="34" charset="0"/>
              <a:buChar char="•"/>
            </a:pPr>
            <a:r>
              <a:rPr lang="nl-BE" sz="2000" b="1" dirty="0">
                <a:solidFill>
                  <a:srgbClr val="026C66"/>
                </a:solidFill>
              </a:rPr>
              <a:t>Oude landbouwtechniek</a:t>
            </a:r>
          </a:p>
          <a:p>
            <a:pPr marL="571500" indent="-342900">
              <a:spcBef>
                <a:spcPts val="200"/>
              </a:spcBef>
              <a:buFont typeface="Arial" panose="020B0604020202020204" pitchFamily="34" charset="0"/>
              <a:buChar char="•"/>
            </a:pPr>
            <a:r>
              <a:rPr lang="nl-BE" sz="2000" b="1" dirty="0">
                <a:solidFill>
                  <a:srgbClr val="026C66"/>
                </a:solidFill>
              </a:rPr>
              <a:t>Stromend water via sloten en greppels </a:t>
            </a:r>
          </a:p>
          <a:p>
            <a:pPr marL="571500" indent="-342900">
              <a:spcBef>
                <a:spcPts val="200"/>
              </a:spcBef>
              <a:buFont typeface="Arial" panose="020B0604020202020204" pitchFamily="34" charset="0"/>
              <a:buChar char="•"/>
            </a:pPr>
            <a:r>
              <a:rPr lang="nl-BE" sz="2000" b="1" dirty="0">
                <a:solidFill>
                  <a:srgbClr val="026C66"/>
                </a:solidFill>
              </a:rPr>
              <a:t>Enkel zwaartekracht!</a:t>
            </a:r>
          </a:p>
          <a:p>
            <a:pPr marL="228600">
              <a:spcBef>
                <a:spcPts val="200"/>
              </a:spcBef>
            </a:pPr>
            <a:endParaRPr lang="nl-BE" sz="2000" b="1" dirty="0">
              <a:solidFill>
                <a:srgbClr val="026C66"/>
              </a:solidFill>
            </a:endParaRPr>
          </a:p>
          <a:p>
            <a:pPr marL="228600">
              <a:spcBef>
                <a:spcPts val="200"/>
              </a:spcBef>
            </a:pPr>
            <a:r>
              <a:rPr lang="nl-BE" sz="2000" b="1" dirty="0">
                <a:solidFill>
                  <a:srgbClr val="026C66"/>
                </a:solidFill>
              </a:rPr>
              <a:t>DOEL?</a:t>
            </a:r>
          </a:p>
          <a:p>
            <a:pPr marL="571500" indent="-342900">
              <a:spcBef>
                <a:spcPts val="200"/>
              </a:spcBef>
              <a:buFont typeface="Arial" panose="020B0604020202020204" pitchFamily="34" charset="0"/>
              <a:buChar char="•"/>
            </a:pPr>
            <a:r>
              <a:rPr lang="nl-BE" sz="2000" b="1" dirty="0">
                <a:solidFill>
                  <a:srgbClr val="026C66"/>
                </a:solidFill>
              </a:rPr>
              <a:t>Groei bevorderen en (hooi)opbrengst verhogen</a:t>
            </a:r>
          </a:p>
          <a:p>
            <a:pPr marL="571500" indent="-342900">
              <a:spcBef>
                <a:spcPts val="200"/>
              </a:spcBef>
              <a:buFont typeface="Arial" panose="020B0604020202020204" pitchFamily="34" charset="0"/>
              <a:buChar char="•"/>
            </a:pPr>
            <a:r>
              <a:rPr lang="nl-BE" sz="2000" b="1" dirty="0">
                <a:solidFill>
                  <a:srgbClr val="026C66"/>
                </a:solidFill>
              </a:rPr>
              <a:t>Bodem bemesten</a:t>
            </a:r>
          </a:p>
          <a:p>
            <a:pPr marL="571500" indent="-342900">
              <a:spcBef>
                <a:spcPts val="200"/>
              </a:spcBef>
              <a:buFont typeface="Arial" panose="020B0604020202020204" pitchFamily="34" charset="0"/>
              <a:buChar char="•"/>
            </a:pPr>
            <a:r>
              <a:rPr lang="nl-BE" sz="2000" b="1" dirty="0">
                <a:solidFill>
                  <a:srgbClr val="026C66"/>
                </a:solidFill>
              </a:rPr>
              <a:t>Kalk en mineraalrijk slib</a:t>
            </a:r>
          </a:p>
          <a:p>
            <a:pPr marL="228600">
              <a:spcBef>
                <a:spcPts val="200"/>
              </a:spcBef>
            </a:pPr>
            <a:endParaRPr lang="nl-BE" sz="2000" b="1" dirty="0">
              <a:solidFill>
                <a:srgbClr val="026C66"/>
              </a:solidFill>
            </a:endParaRPr>
          </a:p>
          <a:p>
            <a:pPr marL="228600">
              <a:spcBef>
                <a:spcPts val="200"/>
              </a:spcBef>
            </a:pPr>
            <a:r>
              <a:rPr lang="nl-BE" sz="2000" b="1" dirty="0">
                <a:solidFill>
                  <a:srgbClr val="026C66"/>
                </a:solidFill>
              </a:rPr>
              <a:t>RESULTAAT?</a:t>
            </a:r>
          </a:p>
          <a:p>
            <a:pPr marL="571500" indent="-342900">
              <a:spcBef>
                <a:spcPts val="200"/>
              </a:spcBef>
              <a:buFont typeface="Arial" panose="020B0604020202020204" pitchFamily="34" charset="0"/>
              <a:buChar char="•"/>
            </a:pPr>
            <a:r>
              <a:rPr lang="nl-BE" sz="2000" b="1" dirty="0">
                <a:solidFill>
                  <a:srgbClr val="026C66"/>
                </a:solidFill>
              </a:rPr>
              <a:t>Rijk graslandschap: biodiversiteit</a:t>
            </a:r>
          </a:p>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pic>
        <p:nvPicPr>
          <p:cNvPr id="7" name="Picture 6">
            <a:extLst>
              <a:ext uri="{FF2B5EF4-FFF2-40B4-BE49-F238E27FC236}">
                <a16:creationId xmlns:a16="http://schemas.microsoft.com/office/drawing/2014/main" id="{009BBA6B-1288-4924-961B-29379C51D5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5333" y="1609707"/>
            <a:ext cx="4099439" cy="2295319"/>
          </a:xfrm>
          <a:prstGeom prst="rect">
            <a:avLst/>
          </a:prstGeom>
        </p:spPr>
      </p:pic>
      <p:pic>
        <p:nvPicPr>
          <p:cNvPr id="9" name="Picture 8">
            <a:extLst>
              <a:ext uri="{FF2B5EF4-FFF2-40B4-BE49-F238E27FC236}">
                <a16:creationId xmlns:a16="http://schemas.microsoft.com/office/drawing/2014/main" id="{628BEE49-AD6C-44DC-A993-46E781C67E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85333" y="4000552"/>
            <a:ext cx="4137722" cy="2776995"/>
          </a:xfrm>
          <a:prstGeom prst="rect">
            <a:avLst/>
          </a:prstGeom>
        </p:spPr>
      </p:pic>
    </p:spTree>
    <p:extLst>
      <p:ext uri="{BB962C8B-B14F-4D97-AF65-F5344CB8AC3E}">
        <p14:creationId xmlns:p14="http://schemas.microsoft.com/office/powerpoint/2010/main" val="153347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467C1BB-8030-4192-A7E1-F03C95553A89}"/>
              </a:ext>
            </a:extLst>
          </p:cNvPr>
          <p:cNvPicPr>
            <a:picLocks noChangeAspect="1"/>
          </p:cNvPicPr>
          <p:nvPr/>
        </p:nvPicPr>
        <p:blipFill>
          <a:blip r:embed="rId2"/>
          <a:stretch>
            <a:fillRect/>
          </a:stretch>
        </p:blipFill>
        <p:spPr>
          <a:xfrm>
            <a:off x="243204" y="742949"/>
            <a:ext cx="11726420" cy="5362575"/>
          </a:xfrm>
          <a:prstGeom prst="rect">
            <a:avLst/>
          </a:prstGeom>
        </p:spPr>
      </p:pic>
    </p:spTree>
    <p:extLst>
      <p:ext uri="{BB962C8B-B14F-4D97-AF65-F5344CB8AC3E}">
        <p14:creationId xmlns:p14="http://schemas.microsoft.com/office/powerpoint/2010/main" val="3655222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aart&#10;&#10;Automatisch gegenereerde beschrijving">
            <a:extLst>
              <a:ext uri="{FF2B5EF4-FFF2-40B4-BE49-F238E27FC236}">
                <a16:creationId xmlns:a16="http://schemas.microsoft.com/office/drawing/2014/main" id="{62FAA5AB-5B79-486A-9FB8-91C035C94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625" y="247650"/>
            <a:ext cx="11842750" cy="6362700"/>
          </a:xfrm>
          <a:prstGeom prst="rect">
            <a:avLst/>
          </a:prstGeom>
        </p:spPr>
      </p:pic>
    </p:spTree>
    <p:extLst>
      <p:ext uri="{BB962C8B-B14F-4D97-AF65-F5344CB8AC3E}">
        <p14:creationId xmlns:p14="http://schemas.microsoft.com/office/powerpoint/2010/main" val="92295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AE1290E-B5F6-4F1F-BA8E-683D6C535B7F}"/>
              </a:ext>
            </a:extLst>
          </p:cNvPr>
          <p:cNvPicPr>
            <a:picLocks noChangeAspect="1"/>
          </p:cNvPicPr>
          <p:nvPr/>
        </p:nvPicPr>
        <p:blipFill>
          <a:blip r:embed="rId2"/>
          <a:stretch>
            <a:fillRect/>
          </a:stretch>
        </p:blipFill>
        <p:spPr>
          <a:xfrm>
            <a:off x="353894" y="285608"/>
            <a:ext cx="9373404" cy="2676082"/>
          </a:xfrm>
          <a:prstGeom prst="rect">
            <a:avLst/>
          </a:prstGeom>
        </p:spPr>
      </p:pic>
      <p:pic>
        <p:nvPicPr>
          <p:cNvPr id="5" name="Afbeelding 4">
            <a:extLst>
              <a:ext uri="{FF2B5EF4-FFF2-40B4-BE49-F238E27FC236}">
                <a16:creationId xmlns:a16="http://schemas.microsoft.com/office/drawing/2014/main" id="{A184D2D1-02AF-42DD-A0F7-0998E74B5265}"/>
              </a:ext>
            </a:extLst>
          </p:cNvPr>
          <p:cNvPicPr>
            <a:picLocks noChangeAspect="1"/>
          </p:cNvPicPr>
          <p:nvPr/>
        </p:nvPicPr>
        <p:blipFill>
          <a:blip r:embed="rId3"/>
          <a:stretch>
            <a:fillRect/>
          </a:stretch>
        </p:blipFill>
        <p:spPr>
          <a:xfrm>
            <a:off x="2466579" y="3295508"/>
            <a:ext cx="9144792" cy="3276884"/>
          </a:xfrm>
          <a:prstGeom prst="rect">
            <a:avLst/>
          </a:prstGeom>
        </p:spPr>
      </p:pic>
      <p:sp>
        <p:nvSpPr>
          <p:cNvPr id="6" name="Tekstvak 5">
            <a:extLst>
              <a:ext uri="{FF2B5EF4-FFF2-40B4-BE49-F238E27FC236}">
                <a16:creationId xmlns:a16="http://schemas.microsoft.com/office/drawing/2014/main" id="{74ABC758-BA95-4507-B819-8051A30303EE}"/>
              </a:ext>
            </a:extLst>
          </p:cNvPr>
          <p:cNvSpPr txBox="1"/>
          <p:nvPr/>
        </p:nvSpPr>
        <p:spPr>
          <a:xfrm>
            <a:off x="7772400" y="2238375"/>
            <a:ext cx="3838971" cy="523220"/>
          </a:xfrm>
          <a:prstGeom prst="rect">
            <a:avLst/>
          </a:prstGeom>
          <a:noFill/>
        </p:spPr>
        <p:txBody>
          <a:bodyPr wrap="square" rtlCol="0">
            <a:spAutoFit/>
          </a:bodyPr>
          <a:lstStyle/>
          <a:p>
            <a:r>
              <a:rPr lang="nl-BE" sz="2800" dirty="0">
                <a:latin typeface="Times New Roman" panose="02020603050405020304" pitchFamily="18" charset="0"/>
                <a:cs typeface="Times New Roman" panose="02020603050405020304" pitchFamily="18" charset="0"/>
              </a:rPr>
              <a:t>                      </a:t>
            </a:r>
            <a:r>
              <a:rPr lang="nl-BE" sz="2800" dirty="0" err="1">
                <a:latin typeface="Times New Roman" panose="02020603050405020304" pitchFamily="18" charset="0"/>
                <a:cs typeface="Times New Roman" panose="02020603050405020304" pitchFamily="18" charset="0"/>
              </a:rPr>
              <a:t>Molse</a:t>
            </a:r>
            <a:r>
              <a:rPr lang="nl-BE" sz="2800" dirty="0">
                <a:latin typeface="Times New Roman" panose="02020603050405020304" pitchFamily="18" charset="0"/>
                <a:cs typeface="Times New Roman" panose="02020603050405020304" pitchFamily="18" charset="0"/>
              </a:rPr>
              <a:t> </a:t>
            </a:r>
            <a:r>
              <a:rPr lang="nl-BE" sz="2800" dirty="0" err="1">
                <a:latin typeface="Times New Roman" panose="02020603050405020304" pitchFamily="18" charset="0"/>
                <a:cs typeface="Times New Roman" panose="02020603050405020304" pitchFamily="18" charset="0"/>
              </a:rPr>
              <a:t>Nete</a:t>
            </a:r>
            <a:endParaRPr lang="nl-BE" sz="2800" dirty="0">
              <a:latin typeface="Times New Roman" panose="02020603050405020304" pitchFamily="18" charset="0"/>
              <a:cs typeface="Times New Roman" panose="02020603050405020304" pitchFamily="18" charset="0"/>
            </a:endParaRPr>
          </a:p>
        </p:txBody>
      </p:sp>
      <p:sp>
        <p:nvSpPr>
          <p:cNvPr id="7" name="Tekstvak 6">
            <a:extLst>
              <a:ext uri="{FF2B5EF4-FFF2-40B4-BE49-F238E27FC236}">
                <a16:creationId xmlns:a16="http://schemas.microsoft.com/office/drawing/2014/main" id="{31E51A7B-9625-4FDE-B17D-A1B3B12DB515}"/>
              </a:ext>
            </a:extLst>
          </p:cNvPr>
          <p:cNvSpPr txBox="1"/>
          <p:nvPr/>
        </p:nvSpPr>
        <p:spPr>
          <a:xfrm>
            <a:off x="552450" y="3514725"/>
            <a:ext cx="3724275" cy="523220"/>
          </a:xfrm>
          <a:prstGeom prst="rect">
            <a:avLst/>
          </a:prstGeom>
          <a:noFill/>
        </p:spPr>
        <p:txBody>
          <a:bodyPr wrap="square" rtlCol="0">
            <a:spAutoFit/>
          </a:bodyPr>
          <a:lstStyle/>
          <a:p>
            <a:r>
              <a:rPr lang="nl-BE" sz="2800" dirty="0">
                <a:latin typeface="Times New Roman" panose="02020603050405020304" pitchFamily="18" charset="0"/>
                <a:cs typeface="Times New Roman" panose="02020603050405020304" pitchFamily="18" charset="0"/>
              </a:rPr>
              <a:t>Grote </a:t>
            </a:r>
            <a:r>
              <a:rPr lang="nl-BE" sz="2800" dirty="0" err="1">
                <a:latin typeface="Times New Roman" panose="02020603050405020304" pitchFamily="18" charset="0"/>
                <a:cs typeface="Times New Roman" panose="02020603050405020304" pitchFamily="18" charset="0"/>
              </a:rPr>
              <a:t>Nete</a:t>
            </a:r>
            <a:endParaRPr lang="nl-B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6162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E0BD160-C5A4-467A-8226-3E1AC3EFE25C}"/>
              </a:ext>
            </a:extLst>
          </p:cNvPr>
          <p:cNvSpPr txBox="1"/>
          <p:nvPr/>
        </p:nvSpPr>
        <p:spPr>
          <a:xfrm>
            <a:off x="1492898" y="867747"/>
            <a:ext cx="9666514" cy="5447645"/>
          </a:xfrm>
          <a:prstGeom prst="rect">
            <a:avLst/>
          </a:prstGeom>
          <a:noFill/>
        </p:spPr>
        <p:txBody>
          <a:bodyPr wrap="square" rtlCol="0">
            <a:spAutoFit/>
          </a:bodyPr>
          <a:lstStyle/>
          <a:p>
            <a:r>
              <a:rPr lang="nl-BE" sz="3000" dirty="0">
                <a:solidFill>
                  <a:srgbClr val="00B050"/>
                </a:solidFill>
                <a:latin typeface="Arial Black" panose="020B0A04020102020204" pitchFamily="34" charset="0"/>
                <a:cs typeface="Times New Roman" panose="02020603050405020304" pitchFamily="18" charset="0"/>
              </a:rPr>
              <a:t>Huidig gebruik :  broekbossen, ruigten en vochtig grasland</a:t>
            </a:r>
          </a:p>
          <a:p>
            <a:endParaRPr lang="nl-BE" sz="3000" dirty="0">
              <a:solidFill>
                <a:srgbClr val="00B050"/>
              </a:solidFill>
              <a:latin typeface="Arial Black" panose="020B0A04020102020204" pitchFamily="34" charset="0"/>
              <a:cs typeface="Times New Roman" panose="02020603050405020304" pitchFamily="18" charset="0"/>
            </a:endParaRPr>
          </a:p>
          <a:p>
            <a:r>
              <a:rPr lang="nl-BE" sz="3000" dirty="0">
                <a:solidFill>
                  <a:srgbClr val="00B050"/>
                </a:solidFill>
                <a:latin typeface="Arial Black" panose="020B0A04020102020204" pitchFamily="34" charset="0"/>
                <a:cs typeface="Times New Roman" panose="02020603050405020304" pitchFamily="18" charset="0"/>
              </a:rPr>
              <a:t>Waterberging bevorderen :</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Inventarisatie</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Slotenstelsel uitdiepen (aanvoer) en/of opvullen </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Gebruik maken van slimme schutsluizen (stuwen)</a:t>
            </a:r>
          </a:p>
          <a:p>
            <a:pPr marL="285750" indent="-285750">
              <a:buFontTx/>
              <a:buChar char="-"/>
            </a:pPr>
            <a:r>
              <a:rPr lang="nl-BE" sz="3000" dirty="0">
                <a:solidFill>
                  <a:srgbClr val="00B050"/>
                </a:solidFill>
                <a:latin typeface="Arial Black" panose="020B0A04020102020204" pitchFamily="34" charset="0"/>
                <a:cs typeface="Times New Roman" panose="02020603050405020304" pitchFamily="18" charset="0"/>
              </a:rPr>
              <a:t>Haalbaarheid van reactivering bevloeiing beoordelen</a:t>
            </a:r>
          </a:p>
          <a:p>
            <a:endParaRPr lang="nl-BE" dirty="0"/>
          </a:p>
        </p:txBody>
      </p:sp>
    </p:spTree>
    <p:extLst>
      <p:ext uri="{BB962C8B-B14F-4D97-AF65-F5344CB8AC3E}">
        <p14:creationId xmlns:p14="http://schemas.microsoft.com/office/powerpoint/2010/main" val="4148179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antelstuw | HC Waterbeheersing">
            <a:extLst>
              <a:ext uri="{FF2B5EF4-FFF2-40B4-BE49-F238E27FC236}">
                <a16:creationId xmlns:a16="http://schemas.microsoft.com/office/drawing/2014/main" id="{642BB00D-EFA3-4DEC-8AD2-F9A0E1115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027" y="381000"/>
            <a:ext cx="3955023" cy="29624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WT Waterbeheersing - Kantelstuw">
            <a:extLst>
              <a:ext uri="{FF2B5EF4-FFF2-40B4-BE49-F238E27FC236}">
                <a16:creationId xmlns:a16="http://schemas.microsoft.com/office/drawing/2014/main" id="{ED698DE2-4B46-4309-8792-1DDBC2C898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6914" y="381000"/>
            <a:ext cx="5038725" cy="283920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reenline Compact">
            <a:extLst>
              <a:ext uri="{FF2B5EF4-FFF2-40B4-BE49-F238E27FC236}">
                <a16:creationId xmlns:a16="http://schemas.microsoft.com/office/drawing/2014/main" id="{C72381E9-3B27-4170-8FE7-F3BE3F6D2F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2546" y="3514551"/>
            <a:ext cx="945038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33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10078A6-C9B2-4AB2-A476-91AD72F2D2BD}"/>
              </a:ext>
            </a:extLst>
          </p:cNvPr>
          <p:cNvSpPr txBox="1"/>
          <p:nvPr/>
        </p:nvSpPr>
        <p:spPr>
          <a:xfrm>
            <a:off x="266699" y="409575"/>
            <a:ext cx="10146263" cy="1323439"/>
          </a:xfrm>
          <a:prstGeom prst="rect">
            <a:avLst/>
          </a:prstGeom>
          <a:noFill/>
        </p:spPr>
        <p:txBody>
          <a:bodyPr wrap="square" rtlCol="0">
            <a:spAutoFit/>
          </a:bodyPr>
          <a:lstStyle/>
          <a:p>
            <a:r>
              <a:rPr lang="nl-BE" sz="4000" dirty="0">
                <a:solidFill>
                  <a:srgbClr val="00B050"/>
                </a:solidFill>
                <a:latin typeface="Arial Black" panose="020B0A04020102020204" pitchFamily="34" charset="0"/>
              </a:rPr>
              <a:t>GESLAAGDE VOORBEELDEN </a:t>
            </a:r>
          </a:p>
          <a:p>
            <a:r>
              <a:rPr lang="nl-BE" sz="4000" dirty="0">
                <a:solidFill>
                  <a:srgbClr val="00B050"/>
                </a:solidFill>
                <a:latin typeface="Arial Black" panose="020B0A04020102020204" pitchFamily="34" charset="0"/>
              </a:rPr>
              <a:t>IN HET BUITENLAND</a:t>
            </a:r>
          </a:p>
        </p:txBody>
      </p:sp>
      <p:sp>
        <p:nvSpPr>
          <p:cNvPr id="3" name="Tekstvak 2">
            <a:extLst>
              <a:ext uri="{FF2B5EF4-FFF2-40B4-BE49-F238E27FC236}">
                <a16:creationId xmlns:a16="http://schemas.microsoft.com/office/drawing/2014/main" id="{133ED58B-9249-4339-B1CD-FC4794CD32B8}"/>
              </a:ext>
            </a:extLst>
          </p:cNvPr>
          <p:cNvSpPr txBox="1"/>
          <p:nvPr/>
        </p:nvSpPr>
        <p:spPr>
          <a:xfrm>
            <a:off x="415990" y="1733014"/>
            <a:ext cx="5981700" cy="1569660"/>
          </a:xfrm>
          <a:prstGeom prst="rect">
            <a:avLst/>
          </a:prstGeom>
          <a:noFill/>
        </p:spPr>
        <p:txBody>
          <a:bodyPr wrap="square" rtlCol="0">
            <a:spAutoFit/>
          </a:bodyPr>
          <a:lstStyle/>
          <a:p>
            <a:r>
              <a:rPr lang="nl-BE" sz="3200" dirty="0">
                <a:solidFill>
                  <a:srgbClr val="00B050"/>
                </a:solidFill>
                <a:latin typeface="Arial Black" panose="020B0A04020102020204" pitchFamily="34" charset="0"/>
              </a:rPr>
              <a:t>Duitsland</a:t>
            </a:r>
          </a:p>
          <a:p>
            <a:r>
              <a:rPr lang="nl-BE" sz="3200" dirty="0" err="1">
                <a:solidFill>
                  <a:srgbClr val="00B050"/>
                </a:solidFill>
                <a:latin typeface="Arial Black" panose="020B0A04020102020204" pitchFamily="34" charset="0"/>
              </a:rPr>
              <a:t>Queichwiesen</a:t>
            </a:r>
            <a:r>
              <a:rPr lang="nl-BE" dirty="0">
                <a:solidFill>
                  <a:srgbClr val="00B050"/>
                </a:solidFill>
                <a:latin typeface="Arial Black" panose="020B0A04020102020204" pitchFamily="34" charset="0"/>
              </a:rPr>
              <a:t> </a:t>
            </a:r>
          </a:p>
          <a:p>
            <a:r>
              <a:rPr lang="nl-BE" sz="3200" dirty="0">
                <a:solidFill>
                  <a:srgbClr val="00B050"/>
                </a:solidFill>
                <a:latin typeface="Arial Black" panose="020B0A04020102020204" pitchFamily="34" charset="0"/>
              </a:rPr>
              <a:t>(</a:t>
            </a:r>
            <a:r>
              <a:rPr lang="nl-BE" sz="3200" dirty="0" err="1">
                <a:solidFill>
                  <a:srgbClr val="00B050"/>
                </a:solidFill>
                <a:latin typeface="Arial Black" panose="020B0A04020102020204" pitchFamily="34" charset="0"/>
              </a:rPr>
              <a:t>Pfalz</a:t>
            </a:r>
            <a:r>
              <a:rPr lang="nl-BE" sz="3200" dirty="0">
                <a:solidFill>
                  <a:srgbClr val="00B050"/>
                </a:solidFill>
                <a:latin typeface="Arial Black" panose="020B0A04020102020204" pitchFamily="34" charset="0"/>
              </a:rPr>
              <a:t>)</a:t>
            </a:r>
          </a:p>
        </p:txBody>
      </p:sp>
      <p:pic>
        <p:nvPicPr>
          <p:cNvPr id="4" name="Picture 6" descr="Eine Wohlfühloase für die Störche in der Südpfalz: geflutete Wiesen. ">
            <a:extLst>
              <a:ext uri="{FF2B5EF4-FFF2-40B4-BE49-F238E27FC236}">
                <a16:creationId xmlns:a16="http://schemas.microsoft.com/office/drawing/2014/main" id="{038E27E5-A1E7-420A-8AD7-9A88B20B19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050" y="1733014"/>
            <a:ext cx="6657975" cy="499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56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8B02A6F9-3A13-4038-969C-AF0E13DE3F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604" y="526035"/>
            <a:ext cx="10578776" cy="580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07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ABBDC13-5856-4D2F-99D3-44043AB0A3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64294" y="206585"/>
            <a:ext cx="8100435" cy="23300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covering lost hay meadows: An overview of floodplain-meadow restoration  projects in England and Wales - ScienceDirect">
            <a:extLst>
              <a:ext uri="{FF2B5EF4-FFF2-40B4-BE49-F238E27FC236}">
                <a16:creationId xmlns:a16="http://schemas.microsoft.com/office/drawing/2014/main" id="{2F34CD1D-D5D4-45E6-B930-4E7F714FD3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203" y="2649522"/>
            <a:ext cx="5693903" cy="40310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loodplain Meadows Partnership - Wildlife and Countryside Link">
            <a:extLst>
              <a:ext uri="{FF2B5EF4-FFF2-40B4-BE49-F238E27FC236}">
                <a16:creationId xmlns:a16="http://schemas.microsoft.com/office/drawing/2014/main" id="{A0C146F7-0FCF-4671-9FDA-F13BC4F9CB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30979" y="2057400"/>
            <a:ext cx="333375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4BA37FD-B8A4-4657-A27D-8FCADD7AF601}"/>
              </a:ext>
            </a:extLst>
          </p:cNvPr>
          <p:cNvSpPr txBox="1"/>
          <p:nvPr/>
        </p:nvSpPr>
        <p:spPr>
          <a:xfrm>
            <a:off x="6585080" y="3429000"/>
            <a:ext cx="5442079" cy="2677656"/>
          </a:xfrm>
          <a:prstGeom prst="rect">
            <a:avLst/>
          </a:prstGeom>
          <a:noFill/>
        </p:spPr>
        <p:txBody>
          <a:bodyPr wrap="square">
            <a:spAutoFit/>
          </a:bodyPr>
          <a:lstStyle/>
          <a:p>
            <a:r>
              <a:rPr lang="en-US" sz="2800" b="0" i="0" dirty="0">
                <a:solidFill>
                  <a:schemeClr val="accent6">
                    <a:lumMod val="75000"/>
                  </a:schemeClr>
                </a:solidFill>
                <a:effectLst/>
                <a:latin typeface="Arial" panose="020B0604020202020204" pitchFamily="34" charset="0"/>
                <a:cs typeface="Arial" panose="020B0604020202020204" pitchFamily="34" charset="0"/>
              </a:rPr>
              <a:t>The Floodplain Meadows Partnership is an innovative project </a:t>
            </a:r>
            <a:r>
              <a:rPr lang="en-US" sz="2800" b="0" i="0" dirty="0" err="1">
                <a:solidFill>
                  <a:schemeClr val="accent6">
                    <a:lumMod val="75000"/>
                  </a:schemeClr>
                </a:solidFill>
                <a:effectLst/>
                <a:latin typeface="Arial" panose="020B0604020202020204" pitchFamily="34" charset="0"/>
                <a:cs typeface="Arial" panose="020B0604020202020204" pitchFamily="34" charset="0"/>
              </a:rPr>
              <a:t>focussing</a:t>
            </a:r>
            <a:r>
              <a:rPr lang="en-US" sz="2800" b="0" i="0" dirty="0">
                <a:solidFill>
                  <a:schemeClr val="accent6">
                    <a:lumMod val="75000"/>
                  </a:schemeClr>
                </a:solidFill>
                <a:effectLst/>
                <a:latin typeface="Arial" panose="020B0604020202020204" pitchFamily="34" charset="0"/>
                <a:cs typeface="Arial" panose="020B0604020202020204" pitchFamily="34" charset="0"/>
              </a:rPr>
              <a:t> on research, management, promotion and restoration of these special meadows in England and Wales</a:t>
            </a:r>
            <a:endParaRPr lang="nl-BE" sz="2800" dirty="0">
              <a:solidFill>
                <a:schemeClr val="accent6">
                  <a:lumMod val="75000"/>
                </a:schemeClr>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BB96D970-3F5A-41AE-92A2-23C54434CA88}"/>
              </a:ext>
            </a:extLst>
          </p:cNvPr>
          <p:cNvSpPr txBox="1"/>
          <p:nvPr/>
        </p:nvSpPr>
        <p:spPr>
          <a:xfrm>
            <a:off x="274179" y="674352"/>
            <a:ext cx="3166965" cy="1569660"/>
          </a:xfrm>
          <a:prstGeom prst="rect">
            <a:avLst/>
          </a:prstGeom>
          <a:noFill/>
        </p:spPr>
        <p:txBody>
          <a:bodyPr wrap="square" rtlCol="0">
            <a:spAutoFit/>
          </a:bodyPr>
          <a:lstStyle/>
          <a:p>
            <a:pPr algn="ctr"/>
            <a:r>
              <a:rPr lang="nl-BE" sz="3200" dirty="0">
                <a:solidFill>
                  <a:srgbClr val="00B050"/>
                </a:solidFill>
                <a:latin typeface="Arial Black" panose="020B0A04020102020204" pitchFamily="34" charset="0"/>
              </a:rPr>
              <a:t>Engeland </a:t>
            </a:r>
          </a:p>
          <a:p>
            <a:pPr algn="ctr"/>
            <a:r>
              <a:rPr lang="nl-BE" sz="3200" dirty="0">
                <a:solidFill>
                  <a:srgbClr val="00B050"/>
                </a:solidFill>
                <a:latin typeface="Arial Black" panose="020B0A04020102020204" pitchFamily="34" charset="0"/>
              </a:rPr>
              <a:t>en </a:t>
            </a:r>
          </a:p>
          <a:p>
            <a:pPr algn="ctr"/>
            <a:r>
              <a:rPr lang="nl-BE" sz="3200" dirty="0">
                <a:solidFill>
                  <a:srgbClr val="00B050"/>
                </a:solidFill>
                <a:latin typeface="Arial Black" panose="020B0A04020102020204" pitchFamily="34" charset="0"/>
              </a:rPr>
              <a:t>Wales</a:t>
            </a:r>
            <a:endParaRPr lang="nl-BE" sz="24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83833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4443E3A-F270-4C80-B6F7-33912EE82660}"/>
              </a:ext>
            </a:extLst>
          </p:cNvPr>
          <p:cNvSpPr txBox="1"/>
          <p:nvPr/>
        </p:nvSpPr>
        <p:spPr>
          <a:xfrm>
            <a:off x="177281" y="882029"/>
            <a:ext cx="3526971" cy="1077218"/>
          </a:xfrm>
          <a:prstGeom prst="rect">
            <a:avLst/>
          </a:prstGeom>
          <a:noFill/>
        </p:spPr>
        <p:txBody>
          <a:bodyPr wrap="square" rtlCol="0">
            <a:spAutoFit/>
          </a:bodyPr>
          <a:lstStyle/>
          <a:p>
            <a:r>
              <a:rPr lang="nl-BE" sz="3200" dirty="0">
                <a:solidFill>
                  <a:srgbClr val="00B050"/>
                </a:solidFill>
                <a:latin typeface="Arial Black" panose="020B0A04020102020204" pitchFamily="34" charset="0"/>
              </a:rPr>
              <a:t>Frankrijk </a:t>
            </a:r>
          </a:p>
          <a:p>
            <a:r>
              <a:rPr lang="nl-BE" sz="3200" dirty="0" err="1">
                <a:solidFill>
                  <a:srgbClr val="00B050"/>
                </a:solidFill>
                <a:latin typeface="Arial Black" panose="020B0A04020102020204" pitchFamily="34" charset="0"/>
              </a:rPr>
              <a:t>Crau</a:t>
            </a:r>
            <a:endParaRPr lang="nl-BE" sz="3200" dirty="0">
              <a:solidFill>
                <a:srgbClr val="00B050"/>
              </a:solidFill>
              <a:latin typeface="Arial Black" panose="020B0A04020102020204" pitchFamily="34" charset="0"/>
            </a:endParaRPr>
          </a:p>
        </p:txBody>
      </p:sp>
      <p:graphicFrame>
        <p:nvGraphicFramePr>
          <p:cNvPr id="3" name="Object 2">
            <a:extLst>
              <a:ext uri="{FF2B5EF4-FFF2-40B4-BE49-F238E27FC236}">
                <a16:creationId xmlns:a16="http://schemas.microsoft.com/office/drawing/2014/main" id="{BBFA84FC-3936-4D11-B5A0-E6FB9801FC97}"/>
              </a:ext>
            </a:extLst>
          </p:cNvPr>
          <p:cNvGraphicFramePr>
            <a:graphicFrameLocks noChangeAspect="1"/>
          </p:cNvGraphicFramePr>
          <p:nvPr>
            <p:extLst>
              <p:ext uri="{D42A27DB-BD31-4B8C-83A1-F6EECF244321}">
                <p14:modId xmlns:p14="http://schemas.microsoft.com/office/powerpoint/2010/main" val="1084442875"/>
              </p:ext>
            </p:extLst>
          </p:nvPr>
        </p:nvGraphicFramePr>
        <p:xfrm>
          <a:off x="2422041" y="466531"/>
          <a:ext cx="9769959" cy="6158203"/>
        </p:xfrm>
        <a:graphic>
          <a:graphicData uri="http://schemas.openxmlformats.org/presentationml/2006/ole">
            <mc:AlternateContent xmlns:mc="http://schemas.openxmlformats.org/markup-compatibility/2006">
              <mc:Choice xmlns:v="urn:schemas-microsoft-com:vml" Requires="v">
                <p:oleObj spid="_x0000_s16413" name="Bitmapafbeelding" r:id="rId3" imgW="7833240" imgH="4937760" progId="Paint.Picture">
                  <p:embed/>
                </p:oleObj>
              </mc:Choice>
              <mc:Fallback>
                <p:oleObj name="Bitmapafbeelding" r:id="rId3" imgW="7833240" imgH="4937760" progId="Paint.Picture">
                  <p:embed/>
                  <p:pic>
                    <p:nvPicPr>
                      <p:cNvPr id="0" name=""/>
                      <p:cNvPicPr/>
                      <p:nvPr/>
                    </p:nvPicPr>
                    <p:blipFill>
                      <a:blip r:embed="rId4"/>
                      <a:stretch>
                        <a:fillRect/>
                      </a:stretch>
                    </p:blipFill>
                    <p:spPr>
                      <a:xfrm>
                        <a:off x="2422041" y="466531"/>
                        <a:ext cx="9769959" cy="6158203"/>
                      </a:xfrm>
                      <a:prstGeom prst="rect">
                        <a:avLst/>
                      </a:prstGeom>
                    </p:spPr>
                  </p:pic>
                </p:oleObj>
              </mc:Fallback>
            </mc:AlternateContent>
          </a:graphicData>
        </a:graphic>
      </p:graphicFrame>
    </p:spTree>
    <p:extLst>
      <p:ext uri="{BB962C8B-B14F-4D97-AF65-F5344CB8AC3E}">
        <p14:creationId xmlns:p14="http://schemas.microsoft.com/office/powerpoint/2010/main" val="4277291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7985172-D58E-4C2C-A368-3CDF496FB577}"/>
              </a:ext>
            </a:extLst>
          </p:cNvPr>
          <p:cNvSpPr txBox="1"/>
          <p:nvPr/>
        </p:nvSpPr>
        <p:spPr>
          <a:xfrm>
            <a:off x="1109856" y="4056519"/>
            <a:ext cx="3625138" cy="2677656"/>
          </a:xfrm>
          <a:prstGeom prst="rect">
            <a:avLst/>
          </a:prstGeom>
          <a:noFill/>
        </p:spPr>
        <p:txBody>
          <a:bodyPr wrap="square">
            <a:spAutoFit/>
          </a:bodyPr>
          <a:lstStyle/>
          <a:p>
            <a:r>
              <a:rPr lang="fr-FR" sz="2400" dirty="0">
                <a:latin typeface="Times New Roman" panose="02020603050405020304" pitchFamily="18" charset="0"/>
                <a:cs typeface="Times New Roman" panose="02020603050405020304" pitchFamily="18" charset="0"/>
              </a:rPr>
              <a:t>Un</a:t>
            </a:r>
            <a:r>
              <a:rPr lang="fr-FR" sz="2400" b="0" i="0" dirty="0">
                <a:effectLst/>
                <a:latin typeface="Times New Roman" panose="02020603050405020304" pitchFamily="18" charset="0"/>
                <a:cs typeface="Times New Roman" panose="02020603050405020304" pitchFamily="18" charset="0"/>
              </a:rPr>
              <a:t> territoire de 52 000 hectares comprenant 13 500 hectares de prairies irriguées, dont 8 500 hectares classés en AOP et partagés entre plus de 220 producteurs</a:t>
            </a:r>
            <a:endParaRPr lang="nl-BE" sz="2400" dirty="0">
              <a:latin typeface="Times New Roman" panose="02020603050405020304" pitchFamily="18" charset="0"/>
              <a:cs typeface="Times New Roman" panose="02020603050405020304" pitchFamily="18" charset="0"/>
            </a:endParaRPr>
          </a:p>
        </p:txBody>
      </p:sp>
      <p:pic>
        <p:nvPicPr>
          <p:cNvPr id="11272" name="Picture 8" descr="Accros au foin de Crau - Oui ! Le magazine de la Ruche Qui Dit Oui !">
            <a:extLst>
              <a:ext uri="{FF2B5EF4-FFF2-40B4-BE49-F238E27FC236}">
                <a16:creationId xmlns:a16="http://schemas.microsoft.com/office/drawing/2014/main" id="{D364404E-6FA1-4B7F-A99D-7F32EFEC30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2982582"/>
            <a:ext cx="5484456" cy="365630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oin de Crau 3ème coupe pour les moutons et les chèvres - Douliere Hay  France">
            <a:extLst>
              <a:ext uri="{FF2B5EF4-FFF2-40B4-BE49-F238E27FC236}">
                <a16:creationId xmlns:a16="http://schemas.microsoft.com/office/drawing/2014/main" id="{11C4A3FA-5421-4EBE-AA0A-CB43C65FDDF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09633" y="381000"/>
            <a:ext cx="4705342" cy="378248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oin de Crau — Rabbits World">
            <a:extLst>
              <a:ext uri="{FF2B5EF4-FFF2-40B4-BE49-F238E27FC236}">
                <a16:creationId xmlns:a16="http://schemas.microsoft.com/office/drawing/2014/main" id="{243CFBB0-F148-4247-B092-4BBC416C678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125293" y="-161925"/>
            <a:ext cx="301942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89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F2C9F-B2D6-8847-B768-DED1B42964E1}"/>
              </a:ext>
            </a:extLst>
          </p:cNvPr>
          <p:cNvSpPr txBox="1"/>
          <p:nvPr/>
        </p:nvSpPr>
        <p:spPr>
          <a:xfrm>
            <a:off x="3168071" y="505283"/>
            <a:ext cx="6607831" cy="646331"/>
          </a:xfrm>
          <a:prstGeom prst="rect">
            <a:avLst/>
          </a:prstGeom>
          <a:noFill/>
        </p:spPr>
        <p:txBody>
          <a:bodyPr wrap="square" rtlCol="0">
            <a:spAutoFit/>
          </a:bodyPr>
          <a:lstStyle/>
          <a:p>
            <a:r>
              <a:rPr lang="nl-BE" sz="3600" b="1" dirty="0">
                <a:solidFill>
                  <a:srgbClr val="026C66"/>
                </a:solidFill>
              </a:rPr>
              <a:t>Historiek</a:t>
            </a:r>
            <a:endParaRPr lang="en-BE" sz="3600" b="1" dirty="0">
              <a:solidFill>
                <a:srgbClr val="026C66"/>
              </a:solidFill>
            </a:endParaRPr>
          </a:p>
        </p:txBody>
      </p:sp>
      <p:sp>
        <p:nvSpPr>
          <p:cNvPr id="5" name="TextBox 4">
            <a:extLst>
              <a:ext uri="{FF2B5EF4-FFF2-40B4-BE49-F238E27FC236}">
                <a16:creationId xmlns:a16="http://schemas.microsoft.com/office/drawing/2014/main" id="{0050CB1A-2EB3-4A34-A372-5C589E0418C2}"/>
              </a:ext>
            </a:extLst>
          </p:cNvPr>
          <p:cNvSpPr txBox="1"/>
          <p:nvPr/>
        </p:nvSpPr>
        <p:spPr>
          <a:xfrm>
            <a:off x="459028" y="1687370"/>
            <a:ext cx="7286480" cy="5672707"/>
          </a:xfrm>
          <a:prstGeom prst="rect">
            <a:avLst/>
          </a:prstGeom>
          <a:noFill/>
        </p:spPr>
        <p:txBody>
          <a:bodyPr wrap="square" rtlCol="0">
            <a:spAutoFit/>
          </a:bodyPr>
          <a:lstStyle/>
          <a:p>
            <a:pPr marL="228600">
              <a:spcBef>
                <a:spcPts val="200"/>
              </a:spcBef>
            </a:pPr>
            <a:r>
              <a:rPr lang="nl-BE" sz="2400" b="1" dirty="0">
                <a:solidFill>
                  <a:srgbClr val="026C66"/>
                </a:solidFill>
              </a:rPr>
              <a:t>Overal waar water gebracht kon worden…</a:t>
            </a:r>
          </a:p>
          <a:p>
            <a:pPr marL="1028700" lvl="1" indent="-342900">
              <a:spcBef>
                <a:spcPts val="200"/>
              </a:spcBef>
              <a:buFont typeface="Arial" panose="020B0604020202020204" pitchFamily="34" charset="0"/>
              <a:buChar char="•"/>
            </a:pPr>
            <a:r>
              <a:rPr lang="nl-BE" sz="2000" b="1" dirty="0">
                <a:solidFill>
                  <a:srgbClr val="026C66"/>
                </a:solidFill>
              </a:rPr>
              <a:t>Van levensbelang!</a:t>
            </a:r>
          </a:p>
          <a:p>
            <a:pPr marL="1028700" lvl="1" indent="-342900">
              <a:spcBef>
                <a:spcPts val="200"/>
              </a:spcBef>
              <a:buFont typeface="Arial" panose="020B0604020202020204" pitchFamily="34" charset="0"/>
              <a:buChar char="•"/>
            </a:pPr>
            <a:r>
              <a:rPr lang="nl-BE" sz="2000" b="1" dirty="0">
                <a:solidFill>
                  <a:srgbClr val="026C66"/>
                </a:solidFill>
              </a:rPr>
              <a:t>Weinig bronnen, wel schat aan sporen in het landschap</a:t>
            </a:r>
          </a:p>
          <a:p>
            <a:pPr marL="228600">
              <a:spcBef>
                <a:spcPts val="200"/>
              </a:spcBef>
            </a:pPr>
            <a:endParaRPr lang="nl-BE" sz="2000" b="1" dirty="0">
              <a:solidFill>
                <a:srgbClr val="026C66"/>
              </a:solidFill>
            </a:endParaRPr>
          </a:p>
          <a:p>
            <a:pPr marL="228600">
              <a:spcBef>
                <a:spcPts val="200"/>
              </a:spcBef>
            </a:pPr>
            <a:r>
              <a:rPr lang="nl-BE" sz="2400" b="1" dirty="0">
                <a:solidFill>
                  <a:srgbClr val="026C66"/>
                </a:solidFill>
              </a:rPr>
              <a:t>Late Middeleeuwen: eerste bloeiperiode</a:t>
            </a:r>
          </a:p>
          <a:p>
            <a:pPr marL="1028700" lvl="1" indent="-342900">
              <a:spcBef>
                <a:spcPts val="200"/>
              </a:spcBef>
              <a:buFont typeface="Arial" panose="020B0604020202020204" pitchFamily="34" charset="0"/>
              <a:buChar char="•"/>
            </a:pPr>
            <a:r>
              <a:rPr lang="nl-BE" sz="2000" b="1" dirty="0">
                <a:solidFill>
                  <a:srgbClr val="026C66"/>
                </a:solidFill>
              </a:rPr>
              <a:t>Cisterciënzers en andere kloosterorders</a:t>
            </a:r>
          </a:p>
          <a:p>
            <a:pPr marL="1028700" lvl="1" indent="-342900">
              <a:spcBef>
                <a:spcPts val="200"/>
              </a:spcBef>
              <a:buFont typeface="Arial" panose="020B0604020202020204" pitchFamily="34" charset="0"/>
              <a:buChar char="•"/>
            </a:pPr>
            <a:r>
              <a:rPr lang="nl-BE" sz="2000" b="1" dirty="0">
                <a:solidFill>
                  <a:srgbClr val="026C66"/>
                </a:solidFill>
              </a:rPr>
              <a:t>Verspreiding bevloeiingstechniek</a:t>
            </a:r>
          </a:p>
          <a:p>
            <a:pPr marL="228600">
              <a:spcBef>
                <a:spcPts val="200"/>
              </a:spcBef>
            </a:pPr>
            <a:endParaRPr lang="nl-BE" sz="2000" b="1" dirty="0">
              <a:solidFill>
                <a:srgbClr val="026C66"/>
              </a:solidFill>
            </a:endParaRPr>
          </a:p>
          <a:p>
            <a:pPr marL="228600">
              <a:spcBef>
                <a:spcPts val="200"/>
              </a:spcBef>
            </a:pPr>
            <a:r>
              <a:rPr lang="nl-BE" sz="2400" b="1" dirty="0">
                <a:solidFill>
                  <a:srgbClr val="026C66"/>
                </a:solidFill>
              </a:rPr>
              <a:t>19</a:t>
            </a:r>
            <a:r>
              <a:rPr lang="nl-BE" sz="2400" b="1" baseline="30000" dirty="0">
                <a:solidFill>
                  <a:srgbClr val="026C66"/>
                </a:solidFill>
              </a:rPr>
              <a:t>e</a:t>
            </a:r>
            <a:r>
              <a:rPr lang="nl-BE" sz="2400" b="1" dirty="0">
                <a:solidFill>
                  <a:srgbClr val="026C66"/>
                </a:solidFill>
              </a:rPr>
              <a:t> eeuw: tweede gouden tijd</a:t>
            </a:r>
          </a:p>
          <a:p>
            <a:pPr marL="1028700" lvl="1" indent="-342900">
              <a:spcBef>
                <a:spcPts val="200"/>
              </a:spcBef>
              <a:buFont typeface="Arial" panose="020B0604020202020204" pitchFamily="34" charset="0"/>
              <a:buChar char="•"/>
            </a:pPr>
            <a:r>
              <a:rPr lang="nl-BE" sz="2000" b="1" dirty="0">
                <a:solidFill>
                  <a:srgbClr val="026C66"/>
                </a:solidFill>
              </a:rPr>
              <a:t>Cultiveren van woeste gronden</a:t>
            </a:r>
          </a:p>
          <a:p>
            <a:pPr marL="1028700" lvl="1" indent="-342900">
              <a:spcBef>
                <a:spcPts val="200"/>
              </a:spcBef>
              <a:buFont typeface="Arial" panose="020B0604020202020204" pitchFamily="34" charset="0"/>
              <a:buChar char="•"/>
            </a:pPr>
            <a:r>
              <a:rPr lang="nl-BE" sz="2000" b="1" dirty="0">
                <a:solidFill>
                  <a:srgbClr val="026C66"/>
                </a:solidFill>
              </a:rPr>
              <a:t>Techniek om braakgrond om te zetten in vruchtbaar hooiland</a:t>
            </a:r>
          </a:p>
          <a:p>
            <a:pPr marL="1028700" lvl="1" indent="-342900">
              <a:spcBef>
                <a:spcPts val="200"/>
              </a:spcBef>
              <a:buFont typeface="Arial" panose="020B0604020202020204" pitchFamily="34" charset="0"/>
              <a:buChar char="•"/>
            </a:pPr>
            <a:r>
              <a:rPr lang="nl-BE" sz="2000" b="1" dirty="0">
                <a:solidFill>
                  <a:srgbClr val="026C66"/>
                </a:solidFill>
              </a:rPr>
              <a:t>Toenemende vraag naar hooi</a:t>
            </a:r>
          </a:p>
          <a:p>
            <a:pPr marL="1028700" lvl="1" indent="-342900">
              <a:spcBef>
                <a:spcPts val="200"/>
              </a:spcBef>
              <a:buFont typeface="Arial" panose="020B0604020202020204" pitchFamily="34" charset="0"/>
              <a:buChar char="•"/>
            </a:pPr>
            <a:r>
              <a:rPr lang="nl-BE" sz="2000" b="1" dirty="0">
                <a:solidFill>
                  <a:srgbClr val="026C66"/>
                </a:solidFill>
              </a:rPr>
              <a:t>‘industriële schaal’</a:t>
            </a:r>
          </a:p>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pic>
        <p:nvPicPr>
          <p:cNvPr id="3" name="Picture 2" descr="A person in a suit&#10;&#10;Description automatically generated with low confidence">
            <a:extLst>
              <a:ext uri="{FF2B5EF4-FFF2-40B4-BE49-F238E27FC236}">
                <a16:creationId xmlns:a16="http://schemas.microsoft.com/office/drawing/2014/main" id="{7681D656-5E3B-459F-A7AC-2970F12270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3237" y="86061"/>
            <a:ext cx="3560781" cy="6266656"/>
          </a:xfrm>
          <a:prstGeom prst="rect">
            <a:avLst/>
          </a:prstGeom>
        </p:spPr>
      </p:pic>
      <p:pic>
        <p:nvPicPr>
          <p:cNvPr id="7" name="Picture 6">
            <a:extLst>
              <a:ext uri="{FF2B5EF4-FFF2-40B4-BE49-F238E27FC236}">
                <a16:creationId xmlns:a16="http://schemas.microsoft.com/office/drawing/2014/main" id="{40277087-577A-4ED4-B8B5-5BECC20263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46767" y="6425331"/>
            <a:ext cx="4258269" cy="228632"/>
          </a:xfrm>
          <a:prstGeom prst="rect">
            <a:avLst/>
          </a:prstGeom>
        </p:spPr>
      </p:pic>
    </p:spTree>
    <p:extLst>
      <p:ext uri="{BB962C8B-B14F-4D97-AF65-F5344CB8AC3E}">
        <p14:creationId xmlns:p14="http://schemas.microsoft.com/office/powerpoint/2010/main" val="4145588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1874ACA-3C9C-4352-A291-41F7C117DC3B}"/>
              </a:ext>
            </a:extLst>
          </p:cNvPr>
          <p:cNvSpPr txBox="1"/>
          <p:nvPr/>
        </p:nvSpPr>
        <p:spPr>
          <a:xfrm>
            <a:off x="323851" y="419785"/>
            <a:ext cx="11229974" cy="707886"/>
          </a:xfrm>
          <a:prstGeom prst="rect">
            <a:avLst/>
          </a:prstGeom>
          <a:noFill/>
        </p:spPr>
        <p:txBody>
          <a:bodyPr wrap="square">
            <a:spAutoFit/>
          </a:bodyPr>
          <a:lstStyle/>
          <a:p>
            <a:r>
              <a:rPr lang="nl-BE" sz="4000" dirty="0">
                <a:solidFill>
                  <a:srgbClr val="00B050"/>
                </a:solidFill>
                <a:latin typeface="Arial Black" panose="020B0A04020102020204" pitchFamily="34" charset="0"/>
              </a:rPr>
              <a:t>EEN TOEKOMST VOOR KRUIDENHOOI?</a:t>
            </a:r>
          </a:p>
        </p:txBody>
      </p:sp>
      <p:sp>
        <p:nvSpPr>
          <p:cNvPr id="4" name="Tekstvak 3">
            <a:extLst>
              <a:ext uri="{FF2B5EF4-FFF2-40B4-BE49-F238E27FC236}">
                <a16:creationId xmlns:a16="http://schemas.microsoft.com/office/drawing/2014/main" id="{68CC66F1-740C-4756-A55A-3B6F9AB66CAC}"/>
              </a:ext>
            </a:extLst>
          </p:cNvPr>
          <p:cNvSpPr txBox="1"/>
          <p:nvPr/>
        </p:nvSpPr>
        <p:spPr>
          <a:xfrm>
            <a:off x="977382" y="1288489"/>
            <a:ext cx="8623817" cy="1854739"/>
          </a:xfrm>
          <a:prstGeom prst="rect">
            <a:avLst/>
          </a:prstGeom>
          <a:noFill/>
        </p:spPr>
        <p:txBody>
          <a:bodyPr wrap="square">
            <a:spAutoFit/>
          </a:bodyPr>
          <a:lstStyle/>
          <a:p>
            <a:pPr>
              <a:lnSpc>
                <a:spcPct val="107000"/>
              </a:lnSpc>
              <a:spcAft>
                <a:spcPts val="800"/>
              </a:spcAft>
            </a:pPr>
            <a:r>
              <a:rPr lang="nl-BE" sz="32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P</a:t>
            </a:r>
            <a:r>
              <a:rPr lang="nl-BE" sz="32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aarden in België :</a:t>
            </a:r>
          </a:p>
          <a:p>
            <a:pPr>
              <a:lnSpc>
                <a:spcPct val="107000"/>
              </a:lnSpc>
              <a:spcAft>
                <a:spcPts val="800"/>
              </a:spcAft>
            </a:pPr>
            <a:r>
              <a:rPr lang="nl-BE" sz="32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1846 : 294 537 </a:t>
            </a:r>
          </a:p>
          <a:p>
            <a:pPr>
              <a:lnSpc>
                <a:spcPct val="107000"/>
              </a:lnSpc>
              <a:spcAft>
                <a:spcPts val="800"/>
              </a:spcAft>
            </a:pPr>
            <a:r>
              <a:rPr lang="nl-BE" sz="32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2021 : 305 697 </a:t>
            </a:r>
          </a:p>
        </p:txBody>
      </p:sp>
      <p:pic>
        <p:nvPicPr>
          <p:cNvPr id="8" name="Afbeelding 7">
            <a:extLst>
              <a:ext uri="{FF2B5EF4-FFF2-40B4-BE49-F238E27FC236}">
                <a16:creationId xmlns:a16="http://schemas.microsoft.com/office/drawing/2014/main" id="{525AC0E4-0E09-4EEB-9CAC-2B8395E8FE64}"/>
              </a:ext>
            </a:extLst>
          </p:cNvPr>
          <p:cNvPicPr>
            <a:picLocks noChangeAspect="1"/>
          </p:cNvPicPr>
          <p:nvPr/>
        </p:nvPicPr>
        <p:blipFill>
          <a:blip r:embed="rId3"/>
          <a:stretch>
            <a:fillRect/>
          </a:stretch>
        </p:blipFill>
        <p:spPr>
          <a:xfrm>
            <a:off x="846754" y="3304046"/>
            <a:ext cx="7102455" cy="1775614"/>
          </a:xfrm>
          <a:prstGeom prst="rect">
            <a:avLst/>
          </a:prstGeom>
        </p:spPr>
      </p:pic>
      <p:graphicFrame>
        <p:nvGraphicFramePr>
          <p:cNvPr id="9" name="Object 8">
            <a:extLst>
              <a:ext uri="{FF2B5EF4-FFF2-40B4-BE49-F238E27FC236}">
                <a16:creationId xmlns:a16="http://schemas.microsoft.com/office/drawing/2014/main" id="{20A4C75B-FC58-41C4-8AC1-658D343BA61F}"/>
              </a:ext>
            </a:extLst>
          </p:cNvPr>
          <p:cNvGraphicFramePr>
            <a:graphicFrameLocks noChangeAspect="1"/>
          </p:cNvGraphicFramePr>
          <p:nvPr>
            <p:extLst>
              <p:ext uri="{D42A27DB-BD31-4B8C-83A1-F6EECF244321}">
                <p14:modId xmlns:p14="http://schemas.microsoft.com/office/powerpoint/2010/main" val="4204176315"/>
              </p:ext>
            </p:extLst>
          </p:nvPr>
        </p:nvGraphicFramePr>
        <p:xfrm>
          <a:off x="8262321" y="3505809"/>
          <a:ext cx="1058863" cy="1166813"/>
        </p:xfrm>
        <a:graphic>
          <a:graphicData uri="http://schemas.openxmlformats.org/presentationml/2006/ole">
            <mc:AlternateContent xmlns:mc="http://schemas.openxmlformats.org/markup-compatibility/2006">
              <mc:Choice xmlns:v="urn:schemas-microsoft-com:vml" Requires="v">
                <p:oleObj spid="_x0000_s20502" name="Bitmapafbeelding" r:id="rId4" imgW="1059120" imgH="1166040" progId="Paint.Picture">
                  <p:embed/>
                </p:oleObj>
              </mc:Choice>
              <mc:Fallback>
                <p:oleObj name="Bitmapafbeelding" r:id="rId4" imgW="1059120" imgH="1166040" progId="Paint.Picture">
                  <p:embed/>
                  <p:pic>
                    <p:nvPicPr>
                      <p:cNvPr id="0" name=""/>
                      <p:cNvPicPr/>
                      <p:nvPr/>
                    </p:nvPicPr>
                    <p:blipFill>
                      <a:blip r:embed="rId5"/>
                      <a:stretch>
                        <a:fillRect/>
                      </a:stretch>
                    </p:blipFill>
                    <p:spPr>
                      <a:xfrm>
                        <a:off x="8262321" y="3505809"/>
                        <a:ext cx="1058863" cy="1166813"/>
                      </a:xfrm>
                      <a:prstGeom prst="rect">
                        <a:avLst/>
                      </a:prstGeom>
                    </p:spPr>
                  </p:pic>
                </p:oleObj>
              </mc:Fallback>
            </mc:AlternateContent>
          </a:graphicData>
        </a:graphic>
      </p:graphicFrame>
    </p:spTree>
    <p:extLst>
      <p:ext uri="{BB962C8B-B14F-4D97-AF65-F5344CB8AC3E}">
        <p14:creationId xmlns:p14="http://schemas.microsoft.com/office/powerpoint/2010/main" val="2549555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eu richtig füttern bei Pferden mit Magengeschwüren">
            <a:extLst>
              <a:ext uri="{FF2B5EF4-FFF2-40B4-BE49-F238E27FC236}">
                <a16:creationId xmlns:a16="http://schemas.microsoft.com/office/drawing/2014/main" id="{9058F0B3-136D-48B6-92C9-2C5D8F20C5C1}"/>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81560" y="721567"/>
            <a:ext cx="4302287" cy="573638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18E6D66-D5F7-49A6-93B7-7A2EC6BD6735}"/>
              </a:ext>
            </a:extLst>
          </p:cNvPr>
          <p:cNvSpPr txBox="1"/>
          <p:nvPr/>
        </p:nvSpPr>
        <p:spPr>
          <a:xfrm>
            <a:off x="6096000" y="721567"/>
            <a:ext cx="5381626" cy="1569660"/>
          </a:xfrm>
          <a:prstGeom prst="rect">
            <a:avLst/>
          </a:prstGeom>
          <a:noFill/>
        </p:spPr>
        <p:txBody>
          <a:bodyPr wrap="square">
            <a:spAutoFit/>
          </a:bodyPr>
          <a:lstStyle/>
          <a:p>
            <a:r>
              <a:rPr lang="nl-NL" sz="4800">
                <a:solidFill>
                  <a:srgbClr val="00B050"/>
                </a:solidFill>
                <a:latin typeface="Arial Black" panose="020B0A04020102020204" pitchFamily="34" charset="0"/>
              </a:rPr>
              <a:t>Dank U voor de aandacht!</a:t>
            </a:r>
            <a:endParaRPr lang="nl-BE" sz="48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2295743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F2C9F-B2D6-8847-B768-DED1B42964E1}"/>
              </a:ext>
            </a:extLst>
          </p:cNvPr>
          <p:cNvSpPr txBox="1"/>
          <p:nvPr/>
        </p:nvSpPr>
        <p:spPr>
          <a:xfrm>
            <a:off x="3168071" y="505283"/>
            <a:ext cx="6607831" cy="646331"/>
          </a:xfrm>
          <a:prstGeom prst="rect">
            <a:avLst/>
          </a:prstGeom>
          <a:noFill/>
        </p:spPr>
        <p:txBody>
          <a:bodyPr wrap="square" rtlCol="0">
            <a:spAutoFit/>
          </a:bodyPr>
          <a:lstStyle/>
          <a:p>
            <a:r>
              <a:rPr lang="nl-BE" sz="3600" b="1" dirty="0">
                <a:solidFill>
                  <a:srgbClr val="026C66"/>
                </a:solidFill>
              </a:rPr>
              <a:t>Grote Watering Lommel-Kolonie</a:t>
            </a:r>
            <a:endParaRPr lang="en-BE" sz="3600" b="1" dirty="0">
              <a:solidFill>
                <a:srgbClr val="026C66"/>
              </a:solidFill>
            </a:endParaRPr>
          </a:p>
        </p:txBody>
      </p:sp>
      <p:sp>
        <p:nvSpPr>
          <p:cNvPr id="5" name="TextBox 4">
            <a:extLst>
              <a:ext uri="{FF2B5EF4-FFF2-40B4-BE49-F238E27FC236}">
                <a16:creationId xmlns:a16="http://schemas.microsoft.com/office/drawing/2014/main" id="{0050CB1A-2EB3-4A34-A372-5C589E0418C2}"/>
              </a:ext>
            </a:extLst>
          </p:cNvPr>
          <p:cNvSpPr txBox="1"/>
          <p:nvPr/>
        </p:nvSpPr>
        <p:spPr>
          <a:xfrm>
            <a:off x="179327" y="1922455"/>
            <a:ext cx="4833737" cy="4657044"/>
          </a:xfrm>
          <a:prstGeom prst="rect">
            <a:avLst/>
          </a:prstGeom>
          <a:noFill/>
        </p:spPr>
        <p:txBody>
          <a:bodyPr wrap="square" rtlCol="0">
            <a:spAutoFit/>
          </a:bodyPr>
          <a:lstStyle/>
          <a:p>
            <a:pPr marL="571500" indent="-342900">
              <a:spcBef>
                <a:spcPts val="200"/>
              </a:spcBef>
              <a:buFont typeface="Arial" panose="020B0604020202020204" pitchFamily="34" charset="0"/>
              <a:buChar char="•"/>
            </a:pPr>
            <a:r>
              <a:rPr lang="nl-BE" sz="2400" b="1" dirty="0">
                <a:solidFill>
                  <a:srgbClr val="026C66"/>
                </a:solidFill>
              </a:rPr>
              <a:t>19</a:t>
            </a:r>
            <a:r>
              <a:rPr lang="nl-BE" sz="2400" b="1" baseline="30000" dirty="0">
                <a:solidFill>
                  <a:srgbClr val="026C66"/>
                </a:solidFill>
              </a:rPr>
              <a:t>e</a:t>
            </a:r>
            <a:r>
              <a:rPr lang="nl-BE" sz="2400" b="1" dirty="0">
                <a:solidFill>
                  <a:srgbClr val="026C66"/>
                </a:solidFill>
              </a:rPr>
              <a:t> eeuw: ontginnen van Kempense heidegronden</a:t>
            </a:r>
          </a:p>
          <a:p>
            <a:pPr marL="571500" indent="-342900">
              <a:spcBef>
                <a:spcPts val="200"/>
              </a:spcBef>
              <a:buFont typeface="Arial" panose="020B0604020202020204" pitchFamily="34" charset="0"/>
              <a:buChar char="•"/>
            </a:pPr>
            <a:r>
              <a:rPr lang="nl-BE" sz="2400" b="1" dirty="0">
                <a:solidFill>
                  <a:srgbClr val="026C66"/>
                </a:solidFill>
              </a:rPr>
              <a:t>Kalkrijk Maaswater via netwerk van kanalen</a:t>
            </a:r>
          </a:p>
          <a:p>
            <a:pPr marL="571500" indent="-342900">
              <a:spcBef>
                <a:spcPts val="200"/>
              </a:spcBef>
              <a:buFont typeface="Arial" panose="020B0604020202020204" pitchFamily="34" charset="0"/>
              <a:buChar char="•"/>
            </a:pPr>
            <a:r>
              <a:rPr lang="nl-BE" sz="2400" b="1" dirty="0">
                <a:solidFill>
                  <a:srgbClr val="026C66"/>
                </a:solidFill>
              </a:rPr>
              <a:t>Grootschalig project van Belgische staat</a:t>
            </a:r>
          </a:p>
          <a:p>
            <a:pPr marL="571500" indent="-342900">
              <a:spcBef>
                <a:spcPts val="200"/>
              </a:spcBef>
              <a:buFont typeface="Arial" panose="020B0604020202020204" pitchFamily="34" charset="0"/>
              <a:buChar char="•"/>
            </a:pPr>
            <a:r>
              <a:rPr lang="nl-BE" sz="2400" b="1" dirty="0">
                <a:solidFill>
                  <a:srgbClr val="026C66"/>
                </a:solidFill>
              </a:rPr>
              <a:t>Bevloeiing beddenbouw</a:t>
            </a:r>
          </a:p>
          <a:p>
            <a:pPr marL="571500" indent="-342900">
              <a:spcBef>
                <a:spcPts val="200"/>
              </a:spcBef>
              <a:buFont typeface="Arial" panose="020B0604020202020204" pitchFamily="34" charset="0"/>
              <a:buChar char="•"/>
            </a:pPr>
            <a:r>
              <a:rPr lang="nl-BE" sz="2400" b="1" dirty="0">
                <a:solidFill>
                  <a:srgbClr val="026C66"/>
                </a:solidFill>
              </a:rPr>
              <a:t>Slechts gedeeltelijk gerealiseerd</a:t>
            </a:r>
          </a:p>
          <a:p>
            <a:pPr marL="571500" indent="-342900">
              <a:spcBef>
                <a:spcPts val="200"/>
              </a:spcBef>
              <a:buFont typeface="Arial" panose="020B0604020202020204" pitchFamily="34" charset="0"/>
              <a:buChar char="•"/>
            </a:pPr>
            <a:endParaRPr lang="nl-BE" sz="2400" b="1" dirty="0">
              <a:solidFill>
                <a:srgbClr val="026C66"/>
              </a:solidFill>
            </a:endParaRPr>
          </a:p>
          <a:p>
            <a:pPr marL="571500" indent="-342900">
              <a:spcBef>
                <a:spcPts val="200"/>
              </a:spcBef>
              <a:buFont typeface="Arial" panose="020B0604020202020204" pitchFamily="34" charset="0"/>
              <a:buChar char="•"/>
            </a:pPr>
            <a:endParaRPr lang="nl-BE" sz="2000" b="1" dirty="0">
              <a:solidFill>
                <a:srgbClr val="026C66"/>
              </a:solidFill>
            </a:endParaRPr>
          </a:p>
          <a:p>
            <a:pPr marL="514350" indent="-285750">
              <a:spcBef>
                <a:spcPts val="200"/>
              </a:spcBef>
              <a:buFont typeface="Arial" panose="020B0604020202020204" pitchFamily="34" charset="0"/>
              <a:buChar char="•"/>
            </a:pPr>
            <a:endParaRPr lang="en-GB" dirty="0">
              <a:solidFill>
                <a:srgbClr val="1D1D1B"/>
              </a:solidFill>
            </a:endParaRPr>
          </a:p>
          <a:p>
            <a:pPr marL="285750" indent="-285750">
              <a:lnSpc>
                <a:spcPct val="200000"/>
              </a:lnSpc>
              <a:buFont typeface="Arial" panose="020B0604020202020204" pitchFamily="34" charset="0"/>
              <a:buChar char="•"/>
            </a:pPr>
            <a:endParaRPr lang="en-BE" dirty="0">
              <a:solidFill>
                <a:srgbClr val="1D1D1B"/>
              </a:solidFill>
            </a:endParaRPr>
          </a:p>
        </p:txBody>
      </p:sp>
      <p:pic>
        <p:nvPicPr>
          <p:cNvPr id="3" name="Picture 2" descr="Map&#10;&#10;Description automatically generated">
            <a:extLst>
              <a:ext uri="{FF2B5EF4-FFF2-40B4-BE49-F238E27FC236}">
                <a16:creationId xmlns:a16="http://schemas.microsoft.com/office/drawing/2014/main" id="{B9AEE555-D6BA-4D3B-9911-BB62FD4A3B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77456" y="1751916"/>
            <a:ext cx="6441580" cy="3624775"/>
          </a:xfrm>
          <a:prstGeom prst="rect">
            <a:avLst/>
          </a:prstGeom>
        </p:spPr>
      </p:pic>
    </p:spTree>
    <p:extLst>
      <p:ext uri="{BB962C8B-B14F-4D97-AF65-F5344CB8AC3E}">
        <p14:creationId xmlns:p14="http://schemas.microsoft.com/office/powerpoint/2010/main" val="346642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8F2C9F-B2D6-8847-B768-DED1B42964E1}"/>
              </a:ext>
            </a:extLst>
          </p:cNvPr>
          <p:cNvSpPr txBox="1"/>
          <p:nvPr/>
        </p:nvSpPr>
        <p:spPr>
          <a:xfrm>
            <a:off x="462579" y="-180325"/>
            <a:ext cx="6849906" cy="12957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solidFill>
                  <a:srgbClr val="026C66"/>
                </a:solidFill>
              </a:rPr>
              <a:t>Grote Watering Lommel-</a:t>
            </a:r>
            <a:r>
              <a:rPr lang="en-US" sz="3600" b="1" dirty="0" err="1">
                <a:solidFill>
                  <a:srgbClr val="026C66"/>
                </a:solidFill>
              </a:rPr>
              <a:t>Kolonie</a:t>
            </a:r>
            <a:endParaRPr lang="en-US" sz="3600" b="1" dirty="0">
              <a:solidFill>
                <a:srgbClr val="026C66"/>
              </a:solidFill>
            </a:endParaRPr>
          </a:p>
        </p:txBody>
      </p:sp>
      <p:sp>
        <p:nvSpPr>
          <p:cNvPr id="5" name="TextBox 4">
            <a:extLst>
              <a:ext uri="{FF2B5EF4-FFF2-40B4-BE49-F238E27FC236}">
                <a16:creationId xmlns:a16="http://schemas.microsoft.com/office/drawing/2014/main" id="{0050CB1A-2EB3-4A34-A372-5C589E0418C2}"/>
              </a:ext>
            </a:extLst>
          </p:cNvPr>
          <p:cNvSpPr txBox="1"/>
          <p:nvPr/>
        </p:nvSpPr>
        <p:spPr>
          <a:xfrm>
            <a:off x="247426" y="2039156"/>
            <a:ext cx="4838743" cy="4137807"/>
          </a:xfrm>
          <a:prstGeom prst="rect">
            <a:avLst/>
          </a:prstGeom>
        </p:spPr>
        <p:txBody>
          <a:bodyPr vert="horz" lIns="91440" tIns="45720" rIns="91440" bIns="45720" rtlCol="0">
            <a:normAutofit fontScale="25000" lnSpcReduction="20000"/>
          </a:bodyPr>
          <a:lstStyle/>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Sinds</a:t>
            </a:r>
            <a:r>
              <a:rPr lang="en-US" sz="8000" b="1" dirty="0">
                <a:solidFill>
                  <a:srgbClr val="026C66"/>
                </a:solidFill>
              </a:rPr>
              <a:t> 1979: </a:t>
            </a:r>
            <a:r>
              <a:rPr lang="en-US" sz="8000" b="1" dirty="0" err="1">
                <a:solidFill>
                  <a:srgbClr val="026C66"/>
                </a:solidFill>
              </a:rPr>
              <a:t>vrijwilligers</a:t>
            </a:r>
            <a:r>
              <a:rPr lang="en-US" sz="8000" b="1" dirty="0">
                <a:solidFill>
                  <a:srgbClr val="026C66"/>
                </a:solidFill>
              </a:rPr>
              <a:t> van </a:t>
            </a:r>
            <a:r>
              <a:rPr lang="en-US" sz="8000" b="1" dirty="0" err="1">
                <a:solidFill>
                  <a:srgbClr val="026C66"/>
                </a:solidFill>
              </a:rPr>
              <a:t>Natuurpunt</a:t>
            </a: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Opnieuw</a:t>
            </a:r>
            <a:r>
              <a:rPr lang="en-US" sz="8000" b="1" dirty="0">
                <a:solidFill>
                  <a:srgbClr val="026C66"/>
                </a:solidFill>
              </a:rPr>
              <a:t> “</a:t>
            </a:r>
            <a:r>
              <a:rPr lang="en-US" sz="8000" b="1" dirty="0" err="1">
                <a:solidFill>
                  <a:srgbClr val="026C66"/>
                </a:solidFill>
              </a:rPr>
              <a:t>Witteren</a:t>
            </a:r>
            <a:r>
              <a:rPr lang="en-US" sz="8000" b="1" dirty="0">
                <a:solidFill>
                  <a:srgbClr val="026C66"/>
                </a:solidFill>
              </a:rPr>
              <a:t>”</a:t>
            </a:r>
          </a:p>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Grootste</a:t>
            </a:r>
            <a:r>
              <a:rPr lang="en-US" sz="8000" b="1" dirty="0">
                <a:solidFill>
                  <a:srgbClr val="026C66"/>
                </a:solidFill>
              </a:rPr>
              <a:t> </a:t>
            </a:r>
            <a:r>
              <a:rPr lang="en-US" sz="8000" b="1" dirty="0" err="1">
                <a:solidFill>
                  <a:srgbClr val="026C66"/>
                </a:solidFill>
              </a:rPr>
              <a:t>nog</a:t>
            </a:r>
            <a:r>
              <a:rPr lang="en-US" sz="8000" b="1" dirty="0">
                <a:solidFill>
                  <a:srgbClr val="026C66"/>
                </a:solidFill>
              </a:rPr>
              <a:t> </a:t>
            </a:r>
            <a:r>
              <a:rPr lang="en-US" sz="8000" b="1" dirty="0" err="1">
                <a:solidFill>
                  <a:srgbClr val="026C66"/>
                </a:solidFill>
              </a:rPr>
              <a:t>actieve</a:t>
            </a:r>
            <a:r>
              <a:rPr lang="en-US" sz="8000" b="1" dirty="0">
                <a:solidFill>
                  <a:srgbClr val="026C66"/>
                </a:solidFill>
              </a:rPr>
              <a:t> </a:t>
            </a:r>
            <a:r>
              <a:rPr lang="en-US" sz="8000" b="1" dirty="0" err="1">
                <a:solidFill>
                  <a:srgbClr val="026C66"/>
                </a:solidFill>
              </a:rPr>
              <a:t>restant</a:t>
            </a:r>
            <a:r>
              <a:rPr lang="en-US" sz="8000" b="1" dirty="0">
                <a:solidFill>
                  <a:srgbClr val="026C66"/>
                </a:solidFill>
              </a:rPr>
              <a:t> van 19e </a:t>
            </a:r>
            <a:r>
              <a:rPr lang="en-US" sz="8000" b="1" dirty="0" err="1">
                <a:solidFill>
                  <a:srgbClr val="026C66"/>
                </a:solidFill>
              </a:rPr>
              <a:t>eeuwse</a:t>
            </a:r>
            <a:r>
              <a:rPr lang="en-US" sz="8000" b="1" dirty="0">
                <a:solidFill>
                  <a:srgbClr val="026C66"/>
                </a:solidFill>
              </a:rPr>
              <a:t> </a:t>
            </a:r>
            <a:r>
              <a:rPr lang="en-US" sz="8000" b="1" dirty="0" err="1">
                <a:solidFill>
                  <a:srgbClr val="026C66"/>
                </a:solidFill>
              </a:rPr>
              <a:t>irrigatiewerken</a:t>
            </a: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Bevloeiing</a:t>
            </a:r>
            <a:r>
              <a:rPr lang="en-US" sz="8000" b="1" dirty="0">
                <a:solidFill>
                  <a:srgbClr val="026C66"/>
                </a:solidFill>
              </a:rPr>
              <a:t> in </a:t>
            </a:r>
            <a:r>
              <a:rPr lang="en-US" sz="8000" b="1" dirty="0" err="1">
                <a:solidFill>
                  <a:srgbClr val="026C66"/>
                </a:solidFill>
              </a:rPr>
              <a:t>beddenbouw</a:t>
            </a: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r>
              <a:rPr lang="en-US" sz="8000" b="1" dirty="0">
                <a:solidFill>
                  <a:srgbClr val="026C66"/>
                </a:solidFill>
              </a:rPr>
              <a:t>Grote </a:t>
            </a:r>
            <a:r>
              <a:rPr lang="en-US" sz="8000" b="1" dirty="0" err="1">
                <a:solidFill>
                  <a:srgbClr val="026C66"/>
                </a:solidFill>
              </a:rPr>
              <a:t>biodiversiteit</a:t>
            </a:r>
            <a:endParaRPr lang="en-US" sz="8000" b="1" dirty="0">
              <a:solidFill>
                <a:srgbClr val="026C66"/>
              </a:solidFill>
            </a:endParaRPr>
          </a:p>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Zeldzame</a:t>
            </a:r>
            <a:r>
              <a:rPr lang="en-US" sz="8000" b="1" dirty="0">
                <a:solidFill>
                  <a:srgbClr val="026C66"/>
                </a:solidFill>
              </a:rPr>
              <a:t> fauna </a:t>
            </a:r>
            <a:r>
              <a:rPr lang="en-US" sz="8000" b="1" dirty="0" err="1">
                <a:solidFill>
                  <a:srgbClr val="026C66"/>
                </a:solidFill>
              </a:rPr>
              <a:t>en</a:t>
            </a:r>
            <a:r>
              <a:rPr lang="en-US" sz="8000" b="1" dirty="0">
                <a:solidFill>
                  <a:srgbClr val="026C66"/>
                </a:solidFill>
              </a:rPr>
              <a:t> flora</a:t>
            </a:r>
          </a:p>
          <a:p>
            <a:pPr marL="571500" indent="-342900">
              <a:lnSpc>
                <a:spcPct val="120000"/>
              </a:lnSpc>
              <a:spcBef>
                <a:spcPts val="200"/>
              </a:spcBef>
              <a:spcAft>
                <a:spcPts val="600"/>
              </a:spcAft>
              <a:buFont typeface="Arial" panose="020B0604020202020204" pitchFamily="34" charset="0"/>
              <a:buChar char="•"/>
            </a:pPr>
            <a:r>
              <a:rPr lang="en-US" sz="8000" b="1" dirty="0" err="1">
                <a:solidFill>
                  <a:srgbClr val="026C66"/>
                </a:solidFill>
              </a:rPr>
              <a:t>Hechte</a:t>
            </a:r>
            <a:r>
              <a:rPr lang="en-US" sz="8000" b="1" dirty="0">
                <a:solidFill>
                  <a:srgbClr val="026C66"/>
                </a:solidFill>
              </a:rPr>
              <a:t> </a:t>
            </a:r>
            <a:r>
              <a:rPr lang="en-US" sz="8000" b="1" dirty="0" err="1">
                <a:solidFill>
                  <a:srgbClr val="026C66"/>
                </a:solidFill>
              </a:rPr>
              <a:t>gemeenschap</a:t>
            </a:r>
            <a:r>
              <a:rPr lang="en-US" sz="8000" b="1" dirty="0">
                <a:solidFill>
                  <a:srgbClr val="026C66"/>
                </a:solidFill>
              </a:rPr>
              <a:t> van </a:t>
            </a:r>
            <a:r>
              <a:rPr lang="en-US" sz="8000" b="1" dirty="0" err="1">
                <a:solidFill>
                  <a:srgbClr val="026C66"/>
                </a:solidFill>
              </a:rPr>
              <a:t>vrijwilligers</a:t>
            </a:r>
            <a:endParaRPr lang="en-US" sz="8000" b="1" dirty="0"/>
          </a:p>
          <a:p>
            <a:pPr indent="-228600">
              <a:lnSpc>
                <a:spcPct val="120000"/>
              </a:lnSpc>
              <a:spcAft>
                <a:spcPts val="600"/>
              </a:spcAft>
              <a:buFont typeface="Arial" panose="020B0604020202020204" pitchFamily="34" charset="0"/>
              <a:buChar char="•"/>
            </a:pPr>
            <a:endParaRPr lang="en-US" sz="1900" dirty="0"/>
          </a:p>
        </p:txBody>
      </p:sp>
      <p:pic>
        <p:nvPicPr>
          <p:cNvPr id="6" name="Picture 2">
            <a:extLst>
              <a:ext uri="{FF2B5EF4-FFF2-40B4-BE49-F238E27FC236}">
                <a16:creationId xmlns:a16="http://schemas.microsoft.com/office/drawing/2014/main" id="{36C35F72-6CCA-48FA-AD4E-868DD795EF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4"/>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picture containing grass, outdoor, sky, person&#10;&#10;Description automatically generated">
            <a:extLst>
              <a:ext uri="{FF2B5EF4-FFF2-40B4-BE49-F238E27FC236}">
                <a16:creationId xmlns:a16="http://schemas.microsoft.com/office/drawing/2014/main" id="{539AA351-3AD0-4A15-83DD-25A53B7A25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9" name="Picture 2">
            <a:extLst>
              <a:ext uri="{FF2B5EF4-FFF2-40B4-BE49-F238E27FC236}">
                <a16:creationId xmlns:a16="http://schemas.microsoft.com/office/drawing/2014/main" id="{84171B70-AED0-4DA0-953D-11421E77898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r="-3" b="-3"/>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2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08E58-21F7-48FA-8CD8-4512EFCF8A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3711" y="95534"/>
            <a:ext cx="3118058" cy="6858000"/>
          </a:xfrm>
          <a:prstGeom prst="rect">
            <a:avLst/>
          </a:prstGeom>
        </p:spPr>
      </p:pic>
      <p:pic>
        <p:nvPicPr>
          <p:cNvPr id="5" name="Picture 4">
            <a:extLst>
              <a:ext uri="{FF2B5EF4-FFF2-40B4-BE49-F238E27FC236}">
                <a16:creationId xmlns:a16="http://schemas.microsoft.com/office/drawing/2014/main" id="{D920676B-92D2-4E4A-A0EC-60ADDB0718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9603" y="765020"/>
            <a:ext cx="2734057" cy="1676634"/>
          </a:xfrm>
          <a:prstGeom prst="rect">
            <a:avLst/>
          </a:prstGeom>
        </p:spPr>
      </p:pic>
      <p:pic>
        <p:nvPicPr>
          <p:cNvPr id="4" name="Picture 3" descr="A group of men standing in a field&#10;&#10;Description automatically generated with low confidence">
            <a:extLst>
              <a:ext uri="{FF2B5EF4-FFF2-40B4-BE49-F238E27FC236}">
                <a16:creationId xmlns:a16="http://schemas.microsoft.com/office/drawing/2014/main" id="{F8E0A0B1-52AB-44CE-8C47-9C16B8BD24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62617" y="3062803"/>
            <a:ext cx="6397557" cy="360000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0D0390A3-BFF1-4339-AAC5-B4ED0EB414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62617" y="195197"/>
            <a:ext cx="3968110" cy="2292664"/>
          </a:xfrm>
          <a:prstGeom prst="rect">
            <a:avLst/>
          </a:prstGeom>
        </p:spPr>
      </p:pic>
    </p:spTree>
    <p:extLst>
      <p:ext uri="{BB962C8B-B14F-4D97-AF65-F5344CB8AC3E}">
        <p14:creationId xmlns:p14="http://schemas.microsoft.com/office/powerpoint/2010/main" val="416605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outside&#10;&#10;Description automatically generated with low confidence">
            <a:extLst>
              <a:ext uri="{FF2B5EF4-FFF2-40B4-BE49-F238E27FC236}">
                <a16:creationId xmlns:a16="http://schemas.microsoft.com/office/drawing/2014/main" id="{A96B3363-D006-4FD2-A6F7-2063E586FE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rot="5400000">
            <a:off x="421524" y="1667367"/>
            <a:ext cx="3643335" cy="3517119"/>
          </a:xfrm>
          <a:prstGeom prst="rect">
            <a:avLst/>
          </a:prstGeom>
        </p:spPr>
      </p:pic>
      <p:cxnSp>
        <p:nvCxnSpPr>
          <p:cNvPr id="192" name="Straight Connector 19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ss, outdoor, tree, sky&#10;&#10;Description automatically generated">
            <a:extLst>
              <a:ext uri="{FF2B5EF4-FFF2-40B4-BE49-F238E27FC236}">
                <a16:creationId xmlns:a16="http://schemas.microsoft.com/office/drawing/2014/main" id="{BF51AA19-1126-4E5C-B01A-2067FE7BAC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10676" y="1593773"/>
            <a:ext cx="3537345" cy="3664308"/>
          </a:xfrm>
          <a:prstGeom prst="rect">
            <a:avLst/>
          </a:prstGeom>
        </p:spPr>
      </p:pic>
      <p:cxnSp>
        <p:nvCxnSpPr>
          <p:cNvPr id="193" name="Straight Connector 19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3556" name="Picture 4" descr="Traditionelle Bewässerung - ein Kulturerbe Europas: Band 1 + 2 Grundlagen traditioneller  Bewässerung in Europa : Leibundgut, Christian, Vonderstrass, Ingeborg:  Amazon.de: Bücher">
            <a:extLst>
              <a:ext uri="{FF2B5EF4-FFF2-40B4-BE49-F238E27FC236}">
                <a16:creationId xmlns:a16="http://schemas.microsoft.com/office/drawing/2014/main" id="{313F9607-210D-4263-8FC3-547D89D49C6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0692" r="23076" b="-1"/>
          <a:stretch/>
        </p:blipFill>
        <p:spPr bwMode="auto">
          <a:xfrm>
            <a:off x="8162336" y="1604240"/>
            <a:ext cx="3517120" cy="3643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50CB1A-2EB3-4A34-A372-5C589E0418C2}"/>
              </a:ext>
            </a:extLst>
          </p:cNvPr>
          <p:cNvSpPr txBox="1"/>
          <p:nvPr/>
        </p:nvSpPr>
        <p:spPr>
          <a:xfrm>
            <a:off x="1384184" y="4129355"/>
            <a:ext cx="8094977" cy="845744"/>
          </a:xfrm>
          <a:prstGeom prst="rect">
            <a:avLst/>
          </a:prstGeom>
          <a:noFill/>
        </p:spPr>
        <p:txBody>
          <a:bodyPr wrap="square" rtlCol="0">
            <a:spAutoFit/>
          </a:bodyPr>
          <a:lstStyle/>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sp>
        <p:nvSpPr>
          <p:cNvPr id="15" name="TextBox 14">
            <a:extLst>
              <a:ext uri="{FF2B5EF4-FFF2-40B4-BE49-F238E27FC236}">
                <a16:creationId xmlns:a16="http://schemas.microsoft.com/office/drawing/2014/main" id="{B975CEB3-F94E-4D2A-A1D2-570813D50A1B}"/>
              </a:ext>
            </a:extLst>
          </p:cNvPr>
          <p:cNvSpPr txBox="1"/>
          <p:nvPr/>
        </p:nvSpPr>
        <p:spPr>
          <a:xfrm>
            <a:off x="2538805" y="-191082"/>
            <a:ext cx="6849906" cy="12957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err="1">
                <a:solidFill>
                  <a:srgbClr val="026C66"/>
                </a:solidFill>
              </a:rPr>
              <a:t>Sterk</a:t>
            </a:r>
            <a:r>
              <a:rPr lang="en-US" sz="3600" b="1" dirty="0">
                <a:solidFill>
                  <a:srgbClr val="026C66"/>
                </a:solidFill>
              </a:rPr>
              <a:t> </a:t>
            </a:r>
            <a:r>
              <a:rPr lang="en-US" sz="3600" b="1" dirty="0" err="1">
                <a:solidFill>
                  <a:srgbClr val="026C66"/>
                </a:solidFill>
              </a:rPr>
              <a:t>internationaal</a:t>
            </a:r>
            <a:r>
              <a:rPr lang="en-US" sz="3600" b="1" dirty="0">
                <a:solidFill>
                  <a:srgbClr val="026C66"/>
                </a:solidFill>
              </a:rPr>
              <a:t> </a:t>
            </a:r>
            <a:r>
              <a:rPr lang="en-US" sz="3600" b="1" dirty="0" err="1">
                <a:solidFill>
                  <a:srgbClr val="026C66"/>
                </a:solidFill>
              </a:rPr>
              <a:t>netwerk</a:t>
            </a:r>
            <a:endParaRPr lang="en-US" sz="3600" b="1" dirty="0">
              <a:solidFill>
                <a:srgbClr val="026C66"/>
              </a:solidFill>
            </a:endParaRPr>
          </a:p>
        </p:txBody>
      </p:sp>
    </p:spTree>
    <p:extLst>
      <p:ext uri="{BB962C8B-B14F-4D97-AF65-F5344CB8AC3E}">
        <p14:creationId xmlns:p14="http://schemas.microsoft.com/office/powerpoint/2010/main" val="71823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F2C9F-B2D6-8847-B768-DED1B42964E1}"/>
              </a:ext>
            </a:extLst>
          </p:cNvPr>
          <p:cNvSpPr txBox="1"/>
          <p:nvPr/>
        </p:nvSpPr>
        <p:spPr>
          <a:xfrm>
            <a:off x="900753" y="505283"/>
            <a:ext cx="8875150" cy="1200329"/>
          </a:xfrm>
          <a:prstGeom prst="rect">
            <a:avLst/>
          </a:prstGeom>
          <a:noFill/>
        </p:spPr>
        <p:txBody>
          <a:bodyPr wrap="square" rtlCol="0">
            <a:spAutoFit/>
          </a:bodyPr>
          <a:lstStyle/>
          <a:p>
            <a:r>
              <a:rPr lang="en-US" sz="3600" b="1" dirty="0">
                <a:solidFill>
                  <a:srgbClr val="026C66"/>
                </a:solidFill>
              </a:rPr>
              <a:t>Traditional Irrigation: </a:t>
            </a:r>
            <a:br>
              <a:rPr lang="en-US" sz="3600" b="1" dirty="0">
                <a:solidFill>
                  <a:srgbClr val="026C66"/>
                </a:solidFill>
              </a:rPr>
            </a:br>
            <a:r>
              <a:rPr lang="en-US" sz="3600" b="1" dirty="0">
                <a:solidFill>
                  <a:srgbClr val="026C66"/>
                </a:solidFill>
              </a:rPr>
              <a:t>Technique, Knowledge and organization</a:t>
            </a:r>
            <a:endParaRPr lang="en-BE" sz="3600" b="1" dirty="0">
              <a:solidFill>
                <a:srgbClr val="026C66"/>
              </a:solidFill>
            </a:endParaRPr>
          </a:p>
        </p:txBody>
      </p:sp>
      <p:sp>
        <p:nvSpPr>
          <p:cNvPr id="5" name="TextBox 4">
            <a:extLst>
              <a:ext uri="{FF2B5EF4-FFF2-40B4-BE49-F238E27FC236}">
                <a16:creationId xmlns:a16="http://schemas.microsoft.com/office/drawing/2014/main" id="{0050CB1A-2EB3-4A34-A372-5C589E0418C2}"/>
              </a:ext>
            </a:extLst>
          </p:cNvPr>
          <p:cNvSpPr txBox="1"/>
          <p:nvPr/>
        </p:nvSpPr>
        <p:spPr>
          <a:xfrm>
            <a:off x="1384184" y="1730400"/>
            <a:ext cx="8094977" cy="845744"/>
          </a:xfrm>
          <a:prstGeom prst="rect">
            <a:avLst/>
          </a:prstGeom>
          <a:noFill/>
        </p:spPr>
        <p:txBody>
          <a:bodyPr wrap="square" rtlCol="0">
            <a:spAutoFit/>
          </a:bodyPr>
          <a:lstStyle/>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sp>
        <p:nvSpPr>
          <p:cNvPr id="6" name="TextBox 5">
            <a:extLst>
              <a:ext uri="{FF2B5EF4-FFF2-40B4-BE49-F238E27FC236}">
                <a16:creationId xmlns:a16="http://schemas.microsoft.com/office/drawing/2014/main" id="{0D9E7A64-9107-44FB-BA47-E4B8CC7BF839}"/>
              </a:ext>
            </a:extLst>
          </p:cNvPr>
          <p:cNvSpPr txBox="1"/>
          <p:nvPr/>
        </p:nvSpPr>
        <p:spPr>
          <a:xfrm>
            <a:off x="729093" y="2317253"/>
            <a:ext cx="7306870" cy="5903539"/>
          </a:xfrm>
          <a:prstGeom prst="rect">
            <a:avLst/>
          </a:prstGeom>
          <a:noFill/>
        </p:spPr>
        <p:txBody>
          <a:bodyPr wrap="square" rtlCol="0">
            <a:spAutoFit/>
          </a:bodyPr>
          <a:lstStyle/>
          <a:p>
            <a:pPr marL="228600">
              <a:spcBef>
                <a:spcPts val="200"/>
              </a:spcBef>
            </a:pPr>
            <a:r>
              <a:rPr lang="nl-BE" sz="2400" b="1" dirty="0">
                <a:solidFill>
                  <a:srgbClr val="026C66"/>
                </a:solidFill>
              </a:rPr>
              <a:t>Multinationaal dossier UNESCO Representatieve Lijst van het immaterieel cultureel erfgoed van de Mensheid</a:t>
            </a:r>
          </a:p>
          <a:p>
            <a:pPr marL="228600">
              <a:spcBef>
                <a:spcPts val="200"/>
              </a:spcBef>
            </a:pPr>
            <a:endParaRPr lang="nl-BE" sz="2400" b="1" dirty="0">
              <a:solidFill>
                <a:srgbClr val="026C66"/>
              </a:solidFill>
            </a:endParaRPr>
          </a:p>
          <a:p>
            <a:pPr marL="228600">
              <a:spcBef>
                <a:spcPts val="200"/>
              </a:spcBef>
            </a:pPr>
            <a:r>
              <a:rPr lang="nl-BE" sz="2400" b="1" dirty="0">
                <a:solidFill>
                  <a:srgbClr val="026C66"/>
                </a:solidFill>
              </a:rPr>
              <a:t>Oostenrijk, België, Nederland, Luxemburg, Zwitserland, Duitsland en Italië</a:t>
            </a:r>
          </a:p>
          <a:p>
            <a:pPr marL="228600">
              <a:spcBef>
                <a:spcPts val="200"/>
              </a:spcBef>
            </a:pPr>
            <a:endParaRPr lang="nl-BE" sz="2400" b="1" dirty="0">
              <a:solidFill>
                <a:srgbClr val="026C66"/>
              </a:solidFill>
            </a:endParaRPr>
          </a:p>
          <a:p>
            <a:pPr marL="228600">
              <a:spcBef>
                <a:spcPts val="200"/>
              </a:spcBef>
            </a:pPr>
            <a:r>
              <a:rPr lang="nl-BE" sz="2400" b="1" dirty="0">
                <a:solidFill>
                  <a:srgbClr val="026C66"/>
                </a:solidFill>
              </a:rPr>
              <a:t>Eind maart 2022 ingediend -&gt; behandeling eind 2023</a:t>
            </a:r>
          </a:p>
          <a:p>
            <a:pPr marL="228600">
              <a:spcBef>
                <a:spcPts val="200"/>
              </a:spcBef>
            </a:pPr>
            <a:endParaRPr lang="nl-BE" sz="2400" b="1" dirty="0">
              <a:solidFill>
                <a:srgbClr val="026C66"/>
              </a:solidFill>
            </a:endParaRPr>
          </a:p>
          <a:p>
            <a:pPr marL="228600">
              <a:spcBef>
                <a:spcPts val="200"/>
              </a:spcBef>
            </a:pPr>
            <a:endParaRPr lang="nl-BE" sz="2400" b="1" dirty="0">
              <a:solidFill>
                <a:srgbClr val="026C66"/>
              </a:solidFill>
            </a:endParaRPr>
          </a:p>
          <a:p>
            <a:pPr marL="228600">
              <a:spcBef>
                <a:spcPts val="200"/>
              </a:spcBef>
            </a:pPr>
            <a:endParaRPr lang="nl-BE" sz="2400" b="1" dirty="0">
              <a:solidFill>
                <a:srgbClr val="026C66"/>
              </a:solidFill>
            </a:endParaRPr>
          </a:p>
          <a:p>
            <a:pPr marL="228600">
              <a:spcBef>
                <a:spcPts val="200"/>
              </a:spcBef>
            </a:pPr>
            <a:endParaRPr lang="nl-BE" sz="2400" b="1" dirty="0">
              <a:solidFill>
                <a:srgbClr val="026C66"/>
              </a:solidFill>
            </a:endParaRPr>
          </a:p>
          <a:p>
            <a:pPr marL="228600">
              <a:spcBef>
                <a:spcPts val="200"/>
              </a:spcBef>
            </a:pPr>
            <a:r>
              <a:rPr lang="nl-BE" sz="2400" b="1" dirty="0">
                <a:solidFill>
                  <a:srgbClr val="026C66"/>
                </a:solidFill>
              </a:rPr>
              <a:t> </a:t>
            </a:r>
            <a:endParaRPr lang="nl-BE" sz="2000" b="1" dirty="0">
              <a:solidFill>
                <a:srgbClr val="026C66"/>
              </a:solidFill>
            </a:endParaRPr>
          </a:p>
          <a:p>
            <a:pPr marL="228600">
              <a:spcBef>
                <a:spcPts val="200"/>
              </a:spcBef>
            </a:pPr>
            <a:endParaRPr lang="en-GB" dirty="0">
              <a:solidFill>
                <a:srgbClr val="1D1D1B"/>
              </a:solidFill>
            </a:endParaRPr>
          </a:p>
          <a:p>
            <a:pPr>
              <a:lnSpc>
                <a:spcPct val="200000"/>
              </a:lnSpc>
            </a:pPr>
            <a:endParaRPr lang="en-BE" dirty="0">
              <a:solidFill>
                <a:srgbClr val="1D1D1B"/>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28CA4392-BBD2-429E-80E0-E10AD1B484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5941" y="2150583"/>
            <a:ext cx="289939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501071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
      <a:dk1>
        <a:srgbClr val="1D1D1B"/>
      </a:dk1>
      <a:lt1>
        <a:srgbClr val="FFFFFF"/>
      </a:lt1>
      <a:dk2>
        <a:srgbClr val="026C66"/>
      </a:dk2>
      <a:lt2>
        <a:srgbClr val="F2F2F2"/>
      </a:lt2>
      <a:accent1>
        <a:srgbClr val="026C66"/>
      </a:accent1>
      <a:accent2>
        <a:srgbClr val="E8AE13"/>
      </a:accent2>
      <a:accent3>
        <a:srgbClr val="F3D585"/>
      </a:accent3>
      <a:accent4>
        <a:srgbClr val="89BAB7"/>
      </a:accent4>
      <a:accent5>
        <a:srgbClr val="BFDAD9"/>
      </a:accent5>
      <a:accent6>
        <a:srgbClr val="F2F2F2"/>
      </a:accent6>
      <a:hlink>
        <a:srgbClr val="E8AE13"/>
      </a:hlink>
      <a:folHlink>
        <a:srgbClr val="E8AE1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rgbClr val="1D1D1B"/>
      </a:dk1>
      <a:lt1>
        <a:srgbClr val="FFFFFF"/>
      </a:lt1>
      <a:dk2>
        <a:srgbClr val="026C66"/>
      </a:dk2>
      <a:lt2>
        <a:srgbClr val="F2F2F2"/>
      </a:lt2>
      <a:accent1>
        <a:srgbClr val="026C66"/>
      </a:accent1>
      <a:accent2>
        <a:srgbClr val="E8AE13"/>
      </a:accent2>
      <a:accent3>
        <a:srgbClr val="F3D585"/>
      </a:accent3>
      <a:accent4>
        <a:srgbClr val="89BAB7"/>
      </a:accent4>
      <a:accent5>
        <a:srgbClr val="BFDAD9"/>
      </a:accent5>
      <a:accent6>
        <a:srgbClr val="F2F2F2"/>
      </a:accent6>
      <a:hlink>
        <a:srgbClr val="E8AE13"/>
      </a:hlink>
      <a:folHlink>
        <a:srgbClr val="E8AE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808</Words>
  <Application>Microsoft Office PowerPoint</Application>
  <PresentationFormat>Widescreen</PresentationFormat>
  <Paragraphs>151</Paragraphs>
  <Slides>41</Slides>
  <Notes>10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3" baseType="lpstr">
      <vt:lpstr>Arial</vt:lpstr>
      <vt:lpstr>Arial Black</vt:lpstr>
      <vt:lpstr>Calibri</vt:lpstr>
      <vt:lpstr>Calibri Light</vt:lpstr>
      <vt:lpstr>Courier New</vt:lpstr>
      <vt:lpstr>Roboto</vt:lpstr>
      <vt:lpstr>Times New Roman</vt:lpstr>
      <vt:lpstr>Wingdings</vt:lpstr>
      <vt:lpstr>Kantoorthema</vt:lpstr>
      <vt:lpstr>3_Office Theme</vt:lpstr>
      <vt:lpstr>2_Office Theme</vt:lpstr>
      <vt:lpstr>Bitmapafbeelding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 Jansen</dc:creator>
  <cp:lastModifiedBy>Chantal Bisschop</cp:lastModifiedBy>
  <cp:revision>39</cp:revision>
  <dcterms:created xsi:type="dcterms:W3CDTF">2022-03-15T10:22:57Z</dcterms:created>
  <dcterms:modified xsi:type="dcterms:W3CDTF">2022-04-27T07:25:02Z</dcterms:modified>
</cp:coreProperties>
</file>