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60" r:id="rId3"/>
    <p:sldId id="256" r:id="rId4"/>
    <p:sldId id="282" r:id="rId5"/>
    <p:sldId id="295" r:id="rId6"/>
    <p:sldId id="284" r:id="rId7"/>
    <p:sldId id="285" r:id="rId8"/>
    <p:sldId id="286" r:id="rId9"/>
    <p:sldId id="287" r:id="rId10"/>
    <p:sldId id="288" r:id="rId11"/>
    <p:sldId id="289" r:id="rId12"/>
    <p:sldId id="290" r:id="rId13"/>
    <p:sldId id="291" r:id="rId14"/>
    <p:sldId id="292" r:id="rId15"/>
    <p:sldId id="293" r:id="rId16"/>
    <p:sldId id="257" r:id="rId17"/>
    <p:sldId id="261" r:id="rId18"/>
    <p:sldId id="262" r:id="rId19"/>
    <p:sldId id="263" r:id="rId20"/>
    <p:sldId id="296" r:id="rId21"/>
    <p:sldId id="264" r:id="rId22"/>
    <p:sldId id="267" r:id="rId23"/>
    <p:sldId id="266" r:id="rId24"/>
    <p:sldId id="268" r:id="rId25"/>
    <p:sldId id="283" r:id="rId26"/>
    <p:sldId id="298" r:id="rId27"/>
    <p:sldId id="275" r:id="rId28"/>
    <p:sldId id="297" r:id="rId29"/>
    <p:sldId id="299" r:id="rId30"/>
    <p:sldId id="265" r:id="rId31"/>
    <p:sldId id="294" r:id="rId32"/>
    <p:sldId id="272"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00"/>
    <a:srgbClr val="009200"/>
    <a:srgbClr val="3A3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07" autoAdjust="0"/>
    <p:restoredTop sz="94660"/>
  </p:normalViewPr>
  <p:slideViewPr>
    <p:cSldViewPr snapToGrid="0">
      <p:cViewPr varScale="1">
        <p:scale>
          <a:sx n="67" d="100"/>
          <a:sy n="67" d="100"/>
        </p:scale>
        <p:origin x="584"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BE"/>
          </a:p>
        </p:txBody>
      </p:sp>
      <p:sp>
        <p:nvSpPr>
          <p:cNvPr id="4" name="Espace réservé de la date 3"/>
          <p:cNvSpPr>
            <a:spLocks noGrp="1"/>
          </p:cNvSpPr>
          <p:nvPr>
            <p:ph type="dt" sz="half" idx="10"/>
          </p:nvPr>
        </p:nvSpPr>
        <p:spPr/>
        <p:txBody>
          <a:bodyPr/>
          <a:lstStyle/>
          <a:p>
            <a:fld id="{0B895FDD-2BD9-4DAF-B847-6E09637F240E}" type="datetimeFigureOut">
              <a:rPr lang="fr-BE" smtClean="0"/>
              <a:t>22-04-22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6DE2E2C-F210-4210-AE1B-567A9CC90316}" type="slidenum">
              <a:rPr lang="fr-BE" smtClean="0"/>
              <a:t>‹nr.›</a:t>
            </a:fld>
            <a:endParaRPr lang="fr-BE"/>
          </a:p>
        </p:txBody>
      </p:sp>
    </p:spTree>
    <p:extLst>
      <p:ext uri="{BB962C8B-B14F-4D97-AF65-F5344CB8AC3E}">
        <p14:creationId xmlns:p14="http://schemas.microsoft.com/office/powerpoint/2010/main" val="2345653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0B895FDD-2BD9-4DAF-B847-6E09637F240E}" type="datetimeFigureOut">
              <a:rPr lang="fr-BE" smtClean="0"/>
              <a:t>22-04-22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6DE2E2C-F210-4210-AE1B-567A9CC90316}" type="slidenum">
              <a:rPr lang="fr-BE" smtClean="0"/>
              <a:t>‹nr.›</a:t>
            </a:fld>
            <a:endParaRPr lang="fr-BE"/>
          </a:p>
        </p:txBody>
      </p:sp>
    </p:spTree>
    <p:extLst>
      <p:ext uri="{BB962C8B-B14F-4D97-AF65-F5344CB8AC3E}">
        <p14:creationId xmlns:p14="http://schemas.microsoft.com/office/powerpoint/2010/main" val="156640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0B895FDD-2BD9-4DAF-B847-6E09637F240E}" type="datetimeFigureOut">
              <a:rPr lang="fr-BE" smtClean="0"/>
              <a:t>22-04-22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6DE2E2C-F210-4210-AE1B-567A9CC90316}" type="slidenum">
              <a:rPr lang="fr-BE" smtClean="0"/>
              <a:t>‹nr.›</a:t>
            </a:fld>
            <a:endParaRPr lang="fr-BE"/>
          </a:p>
        </p:txBody>
      </p:sp>
    </p:spTree>
    <p:extLst>
      <p:ext uri="{BB962C8B-B14F-4D97-AF65-F5344CB8AC3E}">
        <p14:creationId xmlns:p14="http://schemas.microsoft.com/office/powerpoint/2010/main" val="2999936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0B895FDD-2BD9-4DAF-B847-6E09637F240E}" type="datetimeFigureOut">
              <a:rPr lang="fr-BE" smtClean="0"/>
              <a:t>22-04-22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6DE2E2C-F210-4210-AE1B-567A9CC90316}" type="slidenum">
              <a:rPr lang="fr-BE" smtClean="0"/>
              <a:t>‹nr.›</a:t>
            </a:fld>
            <a:endParaRPr lang="fr-BE"/>
          </a:p>
        </p:txBody>
      </p:sp>
    </p:spTree>
    <p:extLst>
      <p:ext uri="{BB962C8B-B14F-4D97-AF65-F5344CB8AC3E}">
        <p14:creationId xmlns:p14="http://schemas.microsoft.com/office/powerpoint/2010/main" val="122532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0B895FDD-2BD9-4DAF-B847-6E09637F240E}" type="datetimeFigureOut">
              <a:rPr lang="fr-BE" smtClean="0"/>
              <a:t>22-04-22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F6DE2E2C-F210-4210-AE1B-567A9CC90316}" type="slidenum">
              <a:rPr lang="fr-BE" smtClean="0"/>
              <a:t>‹nr.›</a:t>
            </a:fld>
            <a:endParaRPr lang="fr-BE"/>
          </a:p>
        </p:txBody>
      </p:sp>
    </p:spTree>
    <p:extLst>
      <p:ext uri="{BB962C8B-B14F-4D97-AF65-F5344CB8AC3E}">
        <p14:creationId xmlns:p14="http://schemas.microsoft.com/office/powerpoint/2010/main" val="2808353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0B895FDD-2BD9-4DAF-B847-6E09637F240E}" type="datetimeFigureOut">
              <a:rPr lang="fr-BE" smtClean="0"/>
              <a:t>22-04-22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F6DE2E2C-F210-4210-AE1B-567A9CC90316}" type="slidenum">
              <a:rPr lang="fr-BE" smtClean="0"/>
              <a:t>‹nr.›</a:t>
            </a:fld>
            <a:endParaRPr lang="fr-BE"/>
          </a:p>
        </p:txBody>
      </p:sp>
    </p:spTree>
    <p:extLst>
      <p:ext uri="{BB962C8B-B14F-4D97-AF65-F5344CB8AC3E}">
        <p14:creationId xmlns:p14="http://schemas.microsoft.com/office/powerpoint/2010/main" val="851849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0B895FDD-2BD9-4DAF-B847-6E09637F240E}" type="datetimeFigureOut">
              <a:rPr lang="fr-BE" smtClean="0"/>
              <a:t>22-04-22</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F6DE2E2C-F210-4210-AE1B-567A9CC90316}" type="slidenum">
              <a:rPr lang="fr-BE" smtClean="0"/>
              <a:t>‹nr.›</a:t>
            </a:fld>
            <a:endParaRPr lang="fr-BE"/>
          </a:p>
        </p:txBody>
      </p:sp>
    </p:spTree>
    <p:extLst>
      <p:ext uri="{BB962C8B-B14F-4D97-AF65-F5344CB8AC3E}">
        <p14:creationId xmlns:p14="http://schemas.microsoft.com/office/powerpoint/2010/main" val="1236318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0B895FDD-2BD9-4DAF-B847-6E09637F240E}" type="datetimeFigureOut">
              <a:rPr lang="fr-BE" smtClean="0"/>
              <a:t>22-04-22</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F6DE2E2C-F210-4210-AE1B-567A9CC90316}" type="slidenum">
              <a:rPr lang="fr-BE" smtClean="0"/>
              <a:t>‹nr.›</a:t>
            </a:fld>
            <a:endParaRPr lang="fr-BE"/>
          </a:p>
        </p:txBody>
      </p:sp>
    </p:spTree>
    <p:extLst>
      <p:ext uri="{BB962C8B-B14F-4D97-AF65-F5344CB8AC3E}">
        <p14:creationId xmlns:p14="http://schemas.microsoft.com/office/powerpoint/2010/main" val="1661680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B895FDD-2BD9-4DAF-B847-6E09637F240E}" type="datetimeFigureOut">
              <a:rPr lang="fr-BE" smtClean="0"/>
              <a:t>22-04-22</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F6DE2E2C-F210-4210-AE1B-567A9CC90316}" type="slidenum">
              <a:rPr lang="fr-BE" smtClean="0"/>
              <a:t>‹nr.›</a:t>
            </a:fld>
            <a:endParaRPr lang="fr-BE"/>
          </a:p>
        </p:txBody>
      </p:sp>
    </p:spTree>
    <p:extLst>
      <p:ext uri="{BB962C8B-B14F-4D97-AF65-F5344CB8AC3E}">
        <p14:creationId xmlns:p14="http://schemas.microsoft.com/office/powerpoint/2010/main" val="4022256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B895FDD-2BD9-4DAF-B847-6E09637F240E}" type="datetimeFigureOut">
              <a:rPr lang="fr-BE" smtClean="0"/>
              <a:t>22-04-22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F6DE2E2C-F210-4210-AE1B-567A9CC90316}" type="slidenum">
              <a:rPr lang="fr-BE" smtClean="0"/>
              <a:t>‹nr.›</a:t>
            </a:fld>
            <a:endParaRPr lang="fr-BE"/>
          </a:p>
        </p:txBody>
      </p:sp>
    </p:spTree>
    <p:extLst>
      <p:ext uri="{BB962C8B-B14F-4D97-AF65-F5344CB8AC3E}">
        <p14:creationId xmlns:p14="http://schemas.microsoft.com/office/powerpoint/2010/main" val="3158214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B895FDD-2BD9-4DAF-B847-6E09637F240E}" type="datetimeFigureOut">
              <a:rPr lang="fr-BE" smtClean="0"/>
              <a:t>22-04-22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F6DE2E2C-F210-4210-AE1B-567A9CC90316}" type="slidenum">
              <a:rPr lang="fr-BE" smtClean="0"/>
              <a:t>‹nr.›</a:t>
            </a:fld>
            <a:endParaRPr lang="fr-BE"/>
          </a:p>
        </p:txBody>
      </p:sp>
    </p:spTree>
    <p:extLst>
      <p:ext uri="{BB962C8B-B14F-4D97-AF65-F5344CB8AC3E}">
        <p14:creationId xmlns:p14="http://schemas.microsoft.com/office/powerpoint/2010/main" val="3061383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95FDD-2BD9-4DAF-B847-6E09637F240E}" type="datetimeFigureOut">
              <a:rPr lang="fr-BE" smtClean="0"/>
              <a:t>22-04-22</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E2E2C-F210-4210-AE1B-567A9CC90316}" type="slidenum">
              <a:rPr lang="fr-BE" smtClean="0"/>
              <a:t>‹nr.›</a:t>
            </a:fld>
            <a:endParaRPr lang="fr-BE"/>
          </a:p>
        </p:txBody>
      </p:sp>
    </p:spTree>
    <p:extLst>
      <p:ext uri="{BB962C8B-B14F-4D97-AF65-F5344CB8AC3E}">
        <p14:creationId xmlns:p14="http://schemas.microsoft.com/office/powerpoint/2010/main" val="185087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jpe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9.jp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982" y="1165225"/>
            <a:ext cx="10875818" cy="1692275"/>
          </a:xfrm>
        </p:spPr>
        <p:txBody>
          <a:bodyPr>
            <a:noAutofit/>
          </a:bodyPr>
          <a:lstStyle/>
          <a:p>
            <a:pPr algn="ctr"/>
            <a:r>
              <a:rPr lang="nl-NL" b="1" dirty="0">
                <a:solidFill>
                  <a:srgbClr val="00B000"/>
                </a:solidFill>
              </a:rPr>
              <a:t>UNESCO 03/05/2022</a:t>
            </a:r>
            <a:br>
              <a:rPr lang="nl-NL" b="1" dirty="0">
                <a:solidFill>
                  <a:srgbClr val="00B000"/>
                </a:solidFill>
              </a:rPr>
            </a:br>
            <a:r>
              <a:rPr lang="nl-NL" b="1" dirty="0">
                <a:solidFill>
                  <a:srgbClr val="00B000"/>
                </a:solidFill>
              </a:rPr>
              <a:t>Hoe beschermen we ons cultureel erfgoed tegen klimaatrampen?</a:t>
            </a:r>
          </a:p>
        </p:txBody>
      </p:sp>
      <p:sp>
        <p:nvSpPr>
          <p:cNvPr id="4" name="ZoneTexte 3"/>
          <p:cNvSpPr txBox="1"/>
          <p:nvPr/>
        </p:nvSpPr>
        <p:spPr>
          <a:xfrm>
            <a:off x="324522" y="3806465"/>
            <a:ext cx="10505208" cy="646331"/>
          </a:xfrm>
          <a:prstGeom prst="rect">
            <a:avLst/>
          </a:prstGeom>
          <a:noFill/>
        </p:spPr>
        <p:txBody>
          <a:bodyPr wrap="square" rtlCol="0">
            <a:spAutoFit/>
          </a:bodyPr>
          <a:lstStyle/>
          <a:p>
            <a:pPr algn="ctr"/>
            <a:r>
              <a:rPr lang="nl-NL" sz="3600" b="1">
                <a:solidFill>
                  <a:srgbClr val="00B000"/>
                </a:solidFill>
              </a:rPr>
              <a:t>Getuigenis van de Musées de Verviers</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4119" y="5574226"/>
            <a:ext cx="1207881" cy="1209130"/>
          </a:xfrm>
          <a:prstGeom prst="rect">
            <a:avLst/>
          </a:prstGeom>
        </p:spPr>
      </p:pic>
    </p:spTree>
    <p:extLst>
      <p:ext uri="{BB962C8B-B14F-4D97-AF65-F5344CB8AC3E}">
        <p14:creationId xmlns:p14="http://schemas.microsoft.com/office/powerpoint/2010/main" val="3776239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36417" y="0"/>
            <a:ext cx="9902538"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2400" b="1" i="0" u="none" strike="noStrike" cap="none" normalizeH="0" baseline="0" noProof="0" dirty="0">
                <a:ln>
                  <a:noFill/>
                </a:ln>
                <a:solidFill>
                  <a:srgbClr val="00B000"/>
                </a:solidFill>
                <a:effectLst/>
                <a:uLnTx/>
                <a:uFillTx/>
                <a:latin typeface="Calibri" panose="020F0502020204030204"/>
                <a:ea typeface="+mn-ea"/>
                <a:cs typeface="+mn-cs"/>
              </a:rPr>
              <a:t>Veel schade</a:t>
            </a: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15 beschadigde eikenhouten of ingelegde </a:t>
            </a:r>
            <a:r>
              <a:rPr kumimoji="0" lang="nl-NL" sz="2400" b="1" i="0" u="none" strike="noStrike" cap="none" normalizeH="0" baseline="0" noProof="0" dirty="0">
                <a:ln>
                  <a:noFill/>
                </a:ln>
                <a:solidFill>
                  <a:srgbClr val="00B000"/>
                </a:solidFill>
                <a:effectLst/>
                <a:uLnTx/>
                <a:uFillTx/>
                <a:latin typeface="Calibri" panose="020F0502020204030204"/>
                <a:ea typeface="+mn-ea"/>
                <a:cs typeface="+mn-cs"/>
              </a:rPr>
              <a:t>meubels</a:t>
            </a: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 waaronder 3 kabinetten uit de </a:t>
            </a:r>
            <a:r>
              <a:rPr kumimoji="0" lang="nl-NL" sz="2400" b="0" i="0" u="none" strike="noStrike" cap="none" normalizeH="0" baseline="0" noProof="0" dirty="0" err="1">
                <a:ln>
                  <a:noFill/>
                </a:ln>
                <a:solidFill>
                  <a:srgbClr val="00B000"/>
                </a:solidFill>
                <a:effectLst/>
                <a:uLnTx/>
                <a:uFillTx/>
                <a:latin typeface="Calibri" panose="020F0502020204030204"/>
                <a:ea typeface="+mn-ea"/>
                <a:cs typeface="+mn-cs"/>
              </a:rPr>
              <a:t>XVIe</a:t>
            </a: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 en </a:t>
            </a:r>
            <a:r>
              <a:rPr kumimoji="0" lang="nl-NL" sz="2400" b="0" i="0" u="none" strike="noStrike" cap="none" normalizeH="0" baseline="0" noProof="0" dirty="0" err="1">
                <a:ln>
                  <a:noFill/>
                </a:ln>
                <a:solidFill>
                  <a:srgbClr val="00B000"/>
                </a:solidFill>
                <a:effectLst/>
                <a:uLnTx/>
                <a:uFillTx/>
                <a:latin typeface="Calibri" panose="020F0502020204030204"/>
                <a:ea typeface="+mn-ea"/>
                <a:cs typeface="+mn-cs"/>
              </a:rPr>
              <a:t>XVIIe</a:t>
            </a: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 eeuw  (het Antwerpse kabinet gaat door de Stad Antwerpen gerestaureerd worden).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De eerste </a:t>
            </a:r>
            <a:r>
              <a:rPr kumimoji="0" lang="nl-NL" sz="2400" b="1" i="0" u="none" strike="noStrike" cap="none" normalizeH="0" baseline="0" noProof="0" dirty="0">
                <a:ln>
                  <a:noFill/>
                </a:ln>
                <a:solidFill>
                  <a:srgbClr val="00B000"/>
                </a:solidFill>
                <a:effectLst/>
                <a:uLnTx/>
                <a:uFillTx/>
                <a:latin typeface="Calibri" panose="020F0502020204030204"/>
                <a:ea typeface="+mn-ea"/>
                <a:cs typeface="+mn-cs"/>
              </a:rPr>
              <a:t>viool </a:t>
            </a: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van </a:t>
            </a:r>
            <a:r>
              <a:rPr kumimoji="0" lang="nl-NL" sz="2400" b="0" i="0" u="none" strike="noStrike" cap="none" normalizeH="0" baseline="0" noProof="0" dirty="0" err="1">
                <a:ln>
                  <a:noFill/>
                </a:ln>
                <a:solidFill>
                  <a:srgbClr val="00B000"/>
                </a:solidFill>
                <a:effectLst/>
                <a:uLnTx/>
                <a:uFillTx/>
                <a:latin typeface="Calibri" panose="020F0502020204030204"/>
                <a:ea typeface="+mn-ea"/>
                <a:cs typeface="+mn-cs"/>
              </a:rPr>
              <a:t>Vieuxtemps</a:t>
            </a: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 wordt gratis gerestaureerd door Maison Bernard (M. </a:t>
            </a:r>
            <a:r>
              <a:rPr kumimoji="0" lang="nl-NL" sz="2400" b="0" i="0" u="none" strike="noStrike" cap="none" normalizeH="0" baseline="0" noProof="0" dirty="0" err="1">
                <a:ln>
                  <a:noFill/>
                </a:ln>
                <a:solidFill>
                  <a:srgbClr val="00B000"/>
                </a:solidFill>
                <a:effectLst/>
                <a:uLnTx/>
                <a:uFillTx/>
                <a:latin typeface="Calibri" panose="020F0502020204030204"/>
                <a:ea typeface="+mn-ea"/>
                <a:cs typeface="+mn-cs"/>
              </a:rPr>
              <a:t>Strick</a:t>
            </a: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 </a:t>
            </a: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68861" y="2961999"/>
            <a:ext cx="4233812" cy="3175359"/>
          </a:xfrm>
          <a:prstGeom prst="rect">
            <a:avLst/>
          </a:prstGeom>
        </p:spPr>
      </p:pic>
      <p:pic>
        <p:nvPicPr>
          <p:cNvPr id="2" name="Image 1"/>
          <p:cNvPicPr>
            <a:picLocks noChangeAspect="1"/>
          </p:cNvPicPr>
          <p:nvPr/>
        </p:nvPicPr>
        <p:blipFill>
          <a:blip r:embed="rId3"/>
          <a:stretch>
            <a:fillRect/>
          </a:stretch>
        </p:blipFill>
        <p:spPr>
          <a:xfrm>
            <a:off x="11362872" y="6034146"/>
            <a:ext cx="829128" cy="829128"/>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3025" y="2408910"/>
            <a:ext cx="5676899" cy="4257674"/>
          </a:xfrm>
          <a:prstGeom prst="rect">
            <a:avLst/>
          </a:prstGeom>
        </p:spPr>
      </p:pic>
    </p:spTree>
    <p:extLst>
      <p:ext uri="{BB962C8B-B14F-4D97-AF65-F5344CB8AC3E}">
        <p14:creationId xmlns:p14="http://schemas.microsoft.com/office/powerpoint/2010/main" val="379030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8" y="228963"/>
            <a:ext cx="9171710" cy="132343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2000" b="0" i="0" u="none" strike="noStrike" cap="none" normalizeH="0" baseline="0" noProof="0" dirty="0">
                <a:ln>
                  <a:noFill/>
                </a:ln>
                <a:solidFill>
                  <a:srgbClr val="00B000"/>
                </a:solidFill>
                <a:effectLst/>
                <a:uLnTx/>
                <a:uFillTx/>
                <a:latin typeface="Calibri" panose="020F0502020204030204"/>
                <a:ea typeface="+mn-ea"/>
                <a:cs typeface="+mn-cs"/>
              </a:rPr>
              <a:t>Het Bethléem </a:t>
            </a:r>
            <a:r>
              <a:rPr kumimoji="0" lang="nl-NL" sz="2000" b="0" i="0" u="none" strike="noStrike" cap="none" normalizeH="0" baseline="0" noProof="0" dirty="0" err="1">
                <a:ln>
                  <a:noFill/>
                </a:ln>
                <a:solidFill>
                  <a:srgbClr val="00B000"/>
                </a:solidFill>
                <a:effectLst/>
                <a:uLnTx/>
                <a:uFillTx/>
                <a:latin typeface="Calibri" panose="020F0502020204030204"/>
                <a:ea typeface="+mn-ea"/>
                <a:cs typeface="+mn-cs"/>
              </a:rPr>
              <a:t>verviétois</a:t>
            </a:r>
            <a:r>
              <a:rPr kumimoji="0" lang="nl-NL" sz="2000" b="0" i="0" u="none" strike="noStrike" cap="none" normalizeH="0" baseline="0" noProof="0" dirty="0">
                <a:ln>
                  <a:noFill/>
                </a:ln>
                <a:solidFill>
                  <a:srgbClr val="00B000"/>
                </a:solidFill>
                <a:effectLst/>
                <a:uLnTx/>
                <a:uFillTx/>
                <a:latin typeface="Calibri" panose="020F0502020204030204"/>
                <a:ea typeface="+mn-ea"/>
                <a:cs typeface="+mn-cs"/>
              </a:rPr>
              <a:t> (</a:t>
            </a:r>
            <a:r>
              <a:rPr kumimoji="0" lang="nl-NL" sz="2000" b="1" i="0" u="none" strike="noStrike" cap="none" normalizeH="0" baseline="0" noProof="0" dirty="0">
                <a:ln>
                  <a:noFill/>
                </a:ln>
                <a:solidFill>
                  <a:srgbClr val="00B000"/>
                </a:solidFill>
                <a:effectLst/>
                <a:uLnTx/>
                <a:uFillTx/>
                <a:latin typeface="Calibri" panose="020F0502020204030204"/>
                <a:ea typeface="+mn-ea"/>
                <a:cs typeface="+mn-cs"/>
              </a:rPr>
              <a:t>poppentheater</a:t>
            </a:r>
            <a:r>
              <a:rPr kumimoji="0" lang="nl-NL" sz="2000" b="0" i="0" u="none" strike="noStrike" cap="none" normalizeH="0" baseline="0" noProof="0" dirty="0">
                <a:ln>
                  <a:noFill/>
                </a:ln>
                <a:solidFill>
                  <a:srgbClr val="00B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2000" b="0" i="0" u="none" strike="noStrike" cap="none" normalizeH="0" baseline="0" noProof="0" dirty="0">
                <a:ln>
                  <a:noFill/>
                </a:ln>
                <a:solidFill>
                  <a:srgbClr val="00B000"/>
                </a:solidFill>
                <a:effectLst/>
                <a:uLnTx/>
                <a:uFillTx/>
                <a:latin typeface="Calibri" panose="020F0502020204030204"/>
                <a:ea typeface="+mn-ea"/>
                <a:cs typeface="+mn-cs"/>
              </a:rPr>
              <a:t>Verschillende </a:t>
            </a:r>
            <a:r>
              <a:rPr kumimoji="0" lang="nl-NL" sz="2000" b="1" i="0" u="none" strike="noStrike" cap="none" normalizeH="0" baseline="0" noProof="0" dirty="0">
                <a:ln>
                  <a:noFill/>
                </a:ln>
                <a:solidFill>
                  <a:srgbClr val="00B000"/>
                </a:solidFill>
                <a:effectLst/>
                <a:uLnTx/>
                <a:uFillTx/>
                <a:latin typeface="Calibri" panose="020F0502020204030204"/>
                <a:ea typeface="+mn-ea"/>
                <a:cs typeface="+mn-cs"/>
              </a:rPr>
              <a:t>beeldhouwwerken</a:t>
            </a:r>
            <a:r>
              <a:rPr kumimoji="0" lang="nl-NL" sz="2000" b="0" i="0" u="none" strike="noStrike" cap="none" normalizeH="0" baseline="0" noProof="0" dirty="0">
                <a:ln>
                  <a:noFill/>
                </a:ln>
                <a:solidFill>
                  <a:srgbClr val="00B000"/>
                </a:solidFill>
                <a:effectLst/>
                <a:uLnTx/>
                <a:uFillTx/>
                <a:latin typeface="Calibri" panose="020F0502020204030204"/>
                <a:ea typeface="+mn-ea"/>
                <a:cs typeface="+mn-cs"/>
              </a:rPr>
              <a:t>, waaronder de </a:t>
            </a:r>
            <a:r>
              <a:rPr kumimoji="0" lang="nl-NL" sz="2000" b="0" i="0" u="none" strike="noStrike" cap="none" normalizeH="0" baseline="0" noProof="0" dirty="0" err="1">
                <a:ln>
                  <a:noFill/>
                </a:ln>
                <a:solidFill>
                  <a:srgbClr val="00B000"/>
                </a:solidFill>
                <a:effectLst/>
                <a:uLnTx/>
                <a:uFillTx/>
                <a:latin typeface="Calibri" panose="020F0502020204030204"/>
                <a:ea typeface="+mn-ea"/>
                <a:cs typeface="+mn-cs"/>
              </a:rPr>
              <a:t>Vierge</a:t>
            </a:r>
            <a:r>
              <a:rPr kumimoji="0" lang="nl-NL" sz="2000" b="0" i="0" u="none" strike="noStrike" cap="none" normalizeH="0" baseline="0" noProof="0" dirty="0">
                <a:ln>
                  <a:noFill/>
                </a:ln>
                <a:solidFill>
                  <a:srgbClr val="00B000"/>
                </a:solidFill>
                <a:effectLst/>
                <a:uLnTx/>
                <a:uFillTx/>
                <a:latin typeface="Calibri" panose="020F0502020204030204"/>
                <a:ea typeface="+mn-ea"/>
                <a:cs typeface="+mn-cs"/>
              </a:rPr>
              <a:t> de </a:t>
            </a:r>
            <a:r>
              <a:rPr kumimoji="0" lang="nl-NL" sz="2000" b="0" i="0" u="none" strike="noStrike" cap="none" normalizeH="0" baseline="0" noProof="0" dirty="0" err="1">
                <a:ln>
                  <a:noFill/>
                </a:ln>
                <a:solidFill>
                  <a:srgbClr val="00B000"/>
                </a:solidFill>
                <a:effectLst/>
                <a:uLnTx/>
                <a:uFillTx/>
                <a:latin typeface="Calibri" panose="020F0502020204030204"/>
                <a:ea typeface="+mn-ea"/>
                <a:cs typeface="+mn-cs"/>
              </a:rPr>
              <a:t>Sommeleville</a:t>
            </a:r>
            <a:endParaRPr kumimoji="0" lang="nl-NL" sz="2000" b="0" i="0" u="none" strike="noStrike" cap="none" normalizeH="0" baseline="0" noProof="0" dirty="0">
              <a:ln>
                <a:noFill/>
              </a:ln>
              <a:solidFill>
                <a:srgbClr val="00B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2000" b="0" i="0" u="none" strike="noStrike" cap="none" normalizeH="0" baseline="0" noProof="0" dirty="0">
                <a:ln>
                  <a:noFill/>
                </a:ln>
                <a:solidFill>
                  <a:srgbClr val="00B000"/>
                </a:solidFill>
                <a:effectLst/>
                <a:uLnTx/>
                <a:uFillTx/>
                <a:latin typeface="Calibri" panose="020F0502020204030204"/>
                <a:ea typeface="+mn-ea"/>
                <a:cs typeface="+mn-cs"/>
              </a:rPr>
              <a:t> Een </a:t>
            </a:r>
            <a:r>
              <a:rPr kumimoji="0" lang="nl-NL" sz="2000" b="1" i="0" u="none" strike="noStrike" cap="none" normalizeH="0" baseline="0" noProof="0" dirty="0">
                <a:ln>
                  <a:noFill/>
                </a:ln>
                <a:solidFill>
                  <a:srgbClr val="00B000"/>
                </a:solidFill>
                <a:effectLst/>
                <a:uLnTx/>
                <a:uFillTx/>
                <a:latin typeface="Calibri" panose="020F0502020204030204"/>
                <a:ea typeface="+mn-ea"/>
                <a:cs typeface="+mn-cs"/>
              </a:rPr>
              <a:t>drukpers</a:t>
            </a:r>
            <a:r>
              <a:rPr kumimoji="0" lang="nl-NL" sz="2000" b="0" i="0" u="none" strike="noStrike" cap="none" normalizeH="0" baseline="0" noProof="0" dirty="0">
                <a:ln>
                  <a:noFill/>
                </a:ln>
                <a:solidFill>
                  <a:srgbClr val="00B000"/>
                </a:solidFill>
                <a:effectLst/>
                <a:uLnTx/>
                <a:uFillTx/>
                <a:latin typeface="Calibri" panose="020F0502020204030204"/>
                <a:ea typeface="+mn-ea"/>
                <a:cs typeface="+mn-cs"/>
              </a:rPr>
              <a:t> (</a:t>
            </a:r>
            <a:r>
              <a:rPr kumimoji="0" lang="nl-NL" sz="2000" b="0" i="0" u="none" strike="noStrike" cap="none" normalizeH="0" baseline="0" noProof="0" dirty="0" err="1">
                <a:ln>
                  <a:noFill/>
                </a:ln>
                <a:solidFill>
                  <a:srgbClr val="00B000"/>
                </a:solidFill>
                <a:effectLst/>
                <a:uLnTx/>
                <a:uFillTx/>
                <a:latin typeface="Calibri" panose="020F0502020204030204"/>
                <a:ea typeface="+mn-ea"/>
                <a:cs typeface="+mn-cs"/>
              </a:rPr>
              <a:t>Depouille</a:t>
            </a:r>
            <a:r>
              <a:rPr kumimoji="0" lang="nl-NL" sz="2000" b="0" i="0" u="none" strike="noStrike" cap="none" normalizeH="0" baseline="0" noProof="0" dirty="0">
                <a:ln>
                  <a:noFill/>
                </a:ln>
                <a:solidFill>
                  <a:srgbClr val="00B000"/>
                </a:solidFill>
                <a:effectLst/>
                <a:uLnTx/>
                <a:uFillTx/>
                <a:latin typeface="Calibri" panose="020F0502020204030204"/>
                <a:ea typeface="+mn-ea"/>
                <a:cs typeface="+mn-cs"/>
              </a:rPr>
              <a:t> drukpers) en documenten uit de </a:t>
            </a:r>
            <a:r>
              <a:rPr kumimoji="0" lang="nl-NL" sz="2000" b="0" i="0" u="none" strike="noStrike" cap="none" normalizeH="0" baseline="0" noProof="0" dirty="0" err="1">
                <a:ln>
                  <a:noFill/>
                </a:ln>
                <a:solidFill>
                  <a:srgbClr val="00B000"/>
                </a:solidFill>
                <a:effectLst/>
                <a:uLnTx/>
                <a:uFillTx/>
                <a:latin typeface="Calibri" panose="020F0502020204030204"/>
                <a:ea typeface="+mn-ea"/>
                <a:cs typeface="+mn-cs"/>
              </a:rPr>
              <a:t>XVIIe</a:t>
            </a:r>
            <a:r>
              <a:rPr kumimoji="0" lang="nl-NL" sz="2000" b="0" i="0" u="none" strike="noStrike" cap="none" normalizeH="0" baseline="0" noProof="0" dirty="0">
                <a:ln>
                  <a:noFill/>
                </a:ln>
                <a:solidFill>
                  <a:srgbClr val="00B000"/>
                </a:solidFill>
                <a:effectLst/>
                <a:uLnTx/>
                <a:uFillTx/>
                <a:latin typeface="Calibri" panose="020F0502020204030204"/>
                <a:ea typeface="+mn-ea"/>
                <a:cs typeface="+mn-cs"/>
              </a:rPr>
              <a:t> eeuw</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2000" b="0" i="0" u="none" strike="noStrike" cap="none" normalizeH="0" baseline="0" noProof="0" dirty="0">
                <a:ln>
                  <a:noFill/>
                </a:ln>
                <a:solidFill>
                  <a:srgbClr val="00B000"/>
                </a:solidFill>
                <a:effectLst/>
                <a:uLnTx/>
                <a:uFillTx/>
                <a:latin typeface="Calibri" panose="020F0502020204030204"/>
                <a:ea typeface="+mn-ea"/>
                <a:cs typeface="+mn-cs"/>
              </a:rPr>
              <a:t>Stukken in verband met </a:t>
            </a:r>
            <a:r>
              <a:rPr kumimoji="0" lang="nl-NL" sz="2000" b="1" i="0" u="none" strike="noStrike" cap="none" normalizeH="0" baseline="0" noProof="0" dirty="0">
                <a:ln>
                  <a:noFill/>
                </a:ln>
                <a:solidFill>
                  <a:srgbClr val="00B000"/>
                </a:solidFill>
                <a:effectLst/>
                <a:uLnTx/>
                <a:uFillTx/>
                <a:latin typeface="Calibri" panose="020F0502020204030204"/>
                <a:ea typeface="+mn-ea"/>
                <a:cs typeface="+mn-cs"/>
              </a:rPr>
              <a:t>textiel</a:t>
            </a:r>
            <a:r>
              <a:rPr kumimoji="0" lang="nl-NL" sz="2000" b="0" i="0" u="none" strike="noStrike" cap="none" normalizeH="0" baseline="0" noProof="0" dirty="0">
                <a:ln>
                  <a:noFill/>
                </a:ln>
                <a:solidFill>
                  <a:srgbClr val="00B000"/>
                </a:solidFill>
                <a:effectLst/>
                <a:uLnTx/>
                <a:uFillTx/>
                <a:latin typeface="Calibri" panose="020F0502020204030204"/>
                <a:ea typeface="+mn-ea"/>
                <a:cs typeface="+mn-cs"/>
              </a:rPr>
              <a:t> ... </a:t>
            </a:r>
          </a:p>
        </p:txBody>
      </p:sp>
      <p:pic>
        <p:nvPicPr>
          <p:cNvPr id="3" name="Image 2"/>
          <p:cNvPicPr>
            <a:picLocks noChangeAspect="1"/>
          </p:cNvPicPr>
          <p:nvPr/>
        </p:nvPicPr>
        <p:blipFill>
          <a:blip r:embed="rId2"/>
          <a:stretch>
            <a:fillRect/>
          </a:stretch>
        </p:blipFill>
        <p:spPr>
          <a:xfrm>
            <a:off x="11362872" y="6028872"/>
            <a:ext cx="829128" cy="829128"/>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4" y="1714158"/>
            <a:ext cx="5330952" cy="3998214"/>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05950" y="2253497"/>
            <a:ext cx="4314713" cy="3236035"/>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248043" y="2253498"/>
            <a:ext cx="4314713" cy="3236035"/>
          </a:xfrm>
          <a:prstGeom prst="rect">
            <a:avLst/>
          </a:prstGeom>
        </p:spPr>
      </p:pic>
    </p:spTree>
    <p:extLst>
      <p:ext uri="{BB962C8B-B14F-4D97-AF65-F5344CB8AC3E}">
        <p14:creationId xmlns:p14="http://schemas.microsoft.com/office/powerpoint/2010/main" val="60097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15636" y="103910"/>
            <a:ext cx="9559636" cy="1477328"/>
          </a:xfrm>
          <a:prstGeom prst="rect">
            <a:avLst/>
          </a:prstGeom>
          <a:noFill/>
        </p:spPr>
        <p:txBody>
          <a:bodyPr wrap="square" rtlCol="0">
            <a:spAutoFit/>
          </a:bodyPr>
          <a:lstStyle/>
          <a:p>
            <a:pPr marL="285750" lvl="0" indent="-285750">
              <a:buFont typeface="Wingdings" panose="05000000000000000000" pitchFamily="2" charset="2"/>
              <a:buChar char="Ø"/>
            </a:pPr>
            <a:r>
              <a:rPr lang="nl-NL" sz="2400" dirty="0">
                <a:solidFill>
                  <a:srgbClr val="00B000"/>
                </a:solidFill>
              </a:rPr>
              <a:t>Op 16 juli wordt bij het </a:t>
            </a:r>
            <a:r>
              <a:rPr lang="nl-NL" sz="2400" b="1" dirty="0">
                <a:solidFill>
                  <a:srgbClr val="00B000"/>
                </a:solidFill>
              </a:rPr>
              <a:t>Blue </a:t>
            </a:r>
            <a:r>
              <a:rPr lang="nl-NL" sz="2400" b="1" dirty="0" err="1">
                <a:solidFill>
                  <a:srgbClr val="00B000"/>
                </a:solidFill>
              </a:rPr>
              <a:t>Shield</a:t>
            </a:r>
            <a:r>
              <a:rPr lang="nl-NL" sz="2400" b="1" dirty="0">
                <a:solidFill>
                  <a:srgbClr val="00B000"/>
                </a:solidFill>
              </a:rPr>
              <a:t> </a:t>
            </a:r>
            <a:r>
              <a:rPr lang="nl-NL" sz="2400" dirty="0">
                <a:solidFill>
                  <a:srgbClr val="00B000"/>
                </a:solidFill>
              </a:rPr>
              <a:t>een oproep gelanceerd.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nl-NL" sz="2400" dirty="0">
                <a:solidFill>
                  <a:srgbClr val="00B000"/>
                </a:solidFill>
                <a:latin typeface="Calibri" panose="020F0502020204030204"/>
              </a:rPr>
              <a:t>De onderdelen van het Bethléem worden snel weggehaald om ze te laten drogen (restauratie door Saint-Luc Liège)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cap="none" normalizeH="0" baseline="0" noProof="0" dirty="0">
                <a:ln>
                  <a:noFill/>
                </a:ln>
                <a:solidFill>
                  <a:prstClr val="black"/>
                </a:solidFill>
                <a:effectLst/>
                <a:uLnTx/>
                <a:uFillTx/>
                <a:latin typeface="Calibri" panose="020F0502020204030204"/>
                <a:ea typeface="+mn-ea"/>
                <a:cs typeface="+mn-cs"/>
              </a:rPr>
              <a:t> </a:t>
            </a: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6302" y="1996542"/>
            <a:ext cx="5193685" cy="3895264"/>
          </a:xfrm>
          <a:prstGeom prst="rect">
            <a:avLst/>
          </a:prstGeom>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394198" y="1375872"/>
            <a:ext cx="6183688" cy="4637765"/>
          </a:xfrm>
          <a:prstGeom prst="rect">
            <a:avLst/>
          </a:prstGeom>
        </p:spPr>
      </p:pic>
      <p:pic>
        <p:nvPicPr>
          <p:cNvPr id="3" name="Image 2"/>
          <p:cNvPicPr>
            <a:picLocks noChangeAspect="1"/>
          </p:cNvPicPr>
          <p:nvPr/>
        </p:nvPicPr>
        <p:blipFill>
          <a:blip r:embed="rId4"/>
          <a:stretch>
            <a:fillRect/>
          </a:stretch>
        </p:blipFill>
        <p:spPr>
          <a:xfrm>
            <a:off x="11362872" y="6013637"/>
            <a:ext cx="829128" cy="829128"/>
          </a:xfrm>
          <a:prstGeom prst="rect">
            <a:avLst/>
          </a:prstGeom>
        </p:spPr>
      </p:pic>
    </p:spTree>
    <p:extLst>
      <p:ext uri="{BB962C8B-B14F-4D97-AF65-F5344CB8AC3E}">
        <p14:creationId xmlns:p14="http://schemas.microsoft.com/office/powerpoint/2010/main" val="4167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41429" y="2480844"/>
            <a:ext cx="3401863" cy="4249280"/>
          </a:xfrm>
          <a:prstGeom prst="rect">
            <a:avLst/>
          </a:prstGeom>
        </p:spPr>
      </p:pic>
      <p:pic>
        <p:nvPicPr>
          <p:cNvPr id="4" name="Image 3"/>
          <p:cNvPicPr>
            <a:picLocks noChangeAspect="1"/>
          </p:cNvPicPr>
          <p:nvPr/>
        </p:nvPicPr>
        <p:blipFill>
          <a:blip r:embed="rId3"/>
          <a:stretch>
            <a:fillRect/>
          </a:stretch>
        </p:blipFill>
        <p:spPr>
          <a:xfrm>
            <a:off x="7408113" y="2046874"/>
            <a:ext cx="4642458" cy="3710263"/>
          </a:xfrm>
          <a:prstGeom prst="rect">
            <a:avLst/>
          </a:prstGeom>
        </p:spPr>
      </p:pic>
      <p:sp>
        <p:nvSpPr>
          <p:cNvPr id="5" name="Rectangle 4"/>
          <p:cNvSpPr/>
          <p:nvPr/>
        </p:nvSpPr>
        <p:spPr>
          <a:xfrm>
            <a:off x="769347" y="102999"/>
            <a:ext cx="10484008" cy="193899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Vanaf 17 juli met </a:t>
            </a:r>
            <a:r>
              <a:rPr kumimoji="0" lang="nl-NL" sz="2400" b="1" i="0" u="none" strike="noStrike" cap="none" normalizeH="0" baseline="0" noProof="0" dirty="0">
                <a:ln>
                  <a:noFill/>
                </a:ln>
                <a:solidFill>
                  <a:srgbClr val="00B000"/>
                </a:solidFill>
                <a:effectLst/>
                <a:uLnTx/>
                <a:uFillTx/>
                <a:latin typeface="Calibri" panose="020F0502020204030204"/>
                <a:ea typeface="+mn-ea"/>
                <a:cs typeface="+mn-cs"/>
              </a:rPr>
              <a:t>J.A. </a:t>
            </a:r>
            <a:r>
              <a:rPr kumimoji="0" lang="nl-NL" sz="2400" b="1" i="0" u="none" strike="noStrike" cap="none" normalizeH="0" baseline="0" noProof="0" dirty="0" err="1">
                <a:ln>
                  <a:noFill/>
                </a:ln>
                <a:solidFill>
                  <a:srgbClr val="00B000"/>
                </a:solidFill>
                <a:effectLst/>
                <a:uLnTx/>
                <a:uFillTx/>
                <a:latin typeface="Calibri" panose="020F0502020204030204"/>
                <a:ea typeface="+mn-ea"/>
                <a:cs typeface="+mn-cs"/>
              </a:rPr>
              <a:t>Glatigny</a:t>
            </a:r>
            <a:r>
              <a:rPr kumimoji="0" lang="nl-NL" sz="2400" b="1" i="0" u="none" strike="noStrike" cap="none" normalizeH="0" baseline="0" noProof="0" dirty="0">
                <a:ln>
                  <a:noFill/>
                </a:ln>
                <a:solidFill>
                  <a:srgbClr val="00B000"/>
                </a:solidFill>
                <a:effectLst/>
                <a:uLnTx/>
                <a:uFillTx/>
                <a:latin typeface="Calibri" panose="020F0502020204030204"/>
                <a:ea typeface="+mn-ea"/>
                <a:cs typeface="+mn-cs"/>
              </a:rPr>
              <a:t> et A.S. Hanse</a:t>
            </a: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De onderdelen die niet hadden geleden, worden in veiligheid gebracht; papieren documenten worden op vloeipapier gelegd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2400" b="0" i="0" u="none" strike="noStrike" cap="none" normalizeH="0" noProof="0" dirty="0">
                <a:ln>
                  <a:noFill/>
                </a:ln>
                <a:solidFill>
                  <a:srgbClr val="00B000"/>
                </a:solidFill>
                <a:effectLst/>
                <a:uLnTx/>
                <a:uFillTx/>
                <a:latin typeface="Calibri" panose="020F0502020204030204"/>
                <a:ea typeface="+mn-ea"/>
                <a:cs typeface="+mn-cs"/>
              </a:rPr>
              <a:t>De meubels worden rechtop gezet en geopend, en er wordt tape aangebracht op de elementen van het inlegwerk</a:t>
            </a:r>
          </a:p>
        </p:txBody>
      </p:sp>
      <p:pic>
        <p:nvPicPr>
          <p:cNvPr id="2" name="Image 1"/>
          <p:cNvPicPr>
            <a:picLocks noChangeAspect="1"/>
          </p:cNvPicPr>
          <p:nvPr/>
        </p:nvPicPr>
        <p:blipFill>
          <a:blip r:embed="rId4"/>
          <a:stretch>
            <a:fillRect/>
          </a:stretch>
        </p:blipFill>
        <p:spPr>
          <a:xfrm>
            <a:off x="11457452" y="6123452"/>
            <a:ext cx="734547" cy="734547"/>
          </a:xfrm>
          <a:prstGeom prst="rect">
            <a:avLst/>
          </a:prstGeom>
        </p:spPr>
      </p:pic>
      <p:pic>
        <p:nvPicPr>
          <p:cNvPr id="7" name="Image 6"/>
          <p:cNvPicPr>
            <a:picLocks noChangeAspect="1"/>
          </p:cNvPicPr>
          <p:nvPr/>
        </p:nvPicPr>
        <p:blipFill>
          <a:blip r:embed="rId5"/>
          <a:stretch>
            <a:fillRect/>
          </a:stretch>
        </p:blipFill>
        <p:spPr>
          <a:xfrm>
            <a:off x="3444053" y="3253468"/>
            <a:ext cx="4310246" cy="3237257"/>
          </a:xfrm>
          <a:prstGeom prst="rect">
            <a:avLst/>
          </a:prstGeom>
        </p:spPr>
      </p:pic>
    </p:spTree>
    <p:extLst>
      <p:ext uri="{BB962C8B-B14F-4D97-AF65-F5344CB8AC3E}">
        <p14:creationId xmlns:p14="http://schemas.microsoft.com/office/powerpoint/2010/main" val="428178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98722" y="2124902"/>
            <a:ext cx="5856564" cy="2635454"/>
          </a:xfrm>
          <a:prstGeom prst="rect">
            <a:avLst/>
          </a:prstGeom>
        </p:spPr>
      </p:pic>
      <p:pic>
        <p:nvPicPr>
          <p:cNvPr id="4" name="Image 3"/>
          <p:cNvPicPr>
            <a:picLocks noChangeAspect="1"/>
          </p:cNvPicPr>
          <p:nvPr/>
        </p:nvPicPr>
        <p:blipFill>
          <a:blip r:embed="rId3"/>
          <a:stretch>
            <a:fillRect/>
          </a:stretch>
        </p:blipFill>
        <p:spPr>
          <a:xfrm>
            <a:off x="11251811" y="5959184"/>
            <a:ext cx="829128" cy="829128"/>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45533" y="159395"/>
            <a:ext cx="5269990" cy="6587488"/>
          </a:xfrm>
          <a:prstGeom prst="rect">
            <a:avLst/>
          </a:prstGeom>
        </p:spPr>
      </p:pic>
    </p:spTree>
    <p:extLst>
      <p:ext uri="{BB962C8B-B14F-4D97-AF65-F5344CB8AC3E}">
        <p14:creationId xmlns:p14="http://schemas.microsoft.com/office/powerpoint/2010/main" val="156879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1362872" y="6028872"/>
            <a:ext cx="829128" cy="829128"/>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70" y="1143000"/>
            <a:ext cx="4087368" cy="5449824"/>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9728" y="462254"/>
            <a:ext cx="6807708" cy="4538472"/>
          </a:xfrm>
          <a:prstGeom prst="rect">
            <a:avLst/>
          </a:prstGeom>
        </p:spPr>
      </p:pic>
      <p:sp>
        <p:nvSpPr>
          <p:cNvPr id="6" name="ZoneTexte 5"/>
          <p:cNvSpPr txBox="1"/>
          <p:nvPr/>
        </p:nvSpPr>
        <p:spPr>
          <a:xfrm>
            <a:off x="10415016" y="5312664"/>
            <a:ext cx="1565148" cy="369332"/>
          </a:xfrm>
          <a:prstGeom prst="rect">
            <a:avLst/>
          </a:prstGeom>
          <a:noFill/>
        </p:spPr>
        <p:txBody>
          <a:bodyPr wrap="square" rtlCol="0">
            <a:spAutoFit/>
          </a:bodyPr>
          <a:lstStyle/>
          <a:p>
            <a:endParaRPr lang="fr-BE" dirty="0"/>
          </a:p>
        </p:txBody>
      </p:sp>
      <p:sp>
        <p:nvSpPr>
          <p:cNvPr id="7" name="Rectangle 6"/>
          <p:cNvSpPr/>
          <p:nvPr/>
        </p:nvSpPr>
        <p:spPr>
          <a:xfrm>
            <a:off x="10735056" y="4792978"/>
            <a:ext cx="1912619" cy="230832"/>
          </a:xfrm>
          <a:prstGeom prst="rect">
            <a:avLst/>
          </a:prstGeom>
        </p:spPr>
        <p:txBody>
          <a:bodyPr wrap="square">
            <a:spAutoFit/>
          </a:bodyPr>
          <a:lstStyle/>
          <a:p>
            <a:r>
              <a:rPr lang="nl-NL" sz="900">
                <a:solidFill>
                  <a:schemeClr val="bg2"/>
                </a:solidFill>
              </a:rPr>
              <a:t>© VilledeVerviers </a:t>
            </a:r>
          </a:p>
        </p:txBody>
      </p:sp>
    </p:spTree>
    <p:extLst>
      <p:ext uri="{BB962C8B-B14F-4D97-AF65-F5344CB8AC3E}">
        <p14:creationId xmlns:p14="http://schemas.microsoft.com/office/powerpoint/2010/main" val="146855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6318" y="115163"/>
            <a:ext cx="11995682" cy="1325563"/>
          </a:xfrm>
        </p:spPr>
        <p:txBody>
          <a:bodyPr>
            <a:normAutofit fontScale="90000"/>
          </a:bodyPr>
          <a:lstStyle/>
          <a:p>
            <a:pPr algn="ctr"/>
            <a:r>
              <a:rPr lang="nl-NL" b="1" dirty="0">
                <a:solidFill>
                  <a:srgbClr val="00B000"/>
                </a:solidFill>
              </a:rPr>
              <a:t>Het </a:t>
            </a:r>
            <a:r>
              <a:rPr lang="nl-NL" b="1" dirty="0" err="1">
                <a:solidFill>
                  <a:srgbClr val="00B000"/>
                </a:solidFill>
              </a:rPr>
              <a:t>Musée</a:t>
            </a:r>
            <a:r>
              <a:rPr lang="nl-NL" b="1" dirty="0">
                <a:solidFill>
                  <a:srgbClr val="00B000"/>
                </a:solidFill>
              </a:rPr>
              <a:t> des </a:t>
            </a:r>
            <a:r>
              <a:rPr lang="nl-NL" b="1" dirty="0" err="1">
                <a:solidFill>
                  <a:srgbClr val="00B000"/>
                </a:solidFill>
              </a:rPr>
              <a:t>Beaux</a:t>
            </a:r>
            <a:r>
              <a:rPr lang="nl-NL" b="1" dirty="0">
                <a:solidFill>
                  <a:srgbClr val="00B000"/>
                </a:solidFill>
              </a:rPr>
              <a:t> Arts et de la </a:t>
            </a:r>
            <a:r>
              <a:rPr lang="nl-NL" b="1" dirty="0" err="1">
                <a:solidFill>
                  <a:srgbClr val="00B000"/>
                </a:solidFill>
              </a:rPr>
              <a:t>Céramique</a:t>
            </a:r>
            <a:br>
              <a:rPr lang="nl-NL" sz="2800" b="1" dirty="0">
                <a:solidFill>
                  <a:srgbClr val="00B000"/>
                </a:solidFill>
              </a:rPr>
            </a:br>
            <a:r>
              <a:rPr lang="nl-NL" sz="3100" b="1" dirty="0">
                <a:solidFill>
                  <a:srgbClr val="00B000"/>
                </a:solidFill>
              </a:rPr>
              <a:t>oude gasthuis uit de </a:t>
            </a:r>
            <a:r>
              <a:rPr lang="nl-NL" sz="3100" b="1" dirty="0" err="1">
                <a:solidFill>
                  <a:srgbClr val="00B000"/>
                </a:solidFill>
              </a:rPr>
              <a:t>XVIIe</a:t>
            </a:r>
            <a:r>
              <a:rPr lang="nl-NL" sz="3100" b="1" dirty="0">
                <a:solidFill>
                  <a:srgbClr val="00B000"/>
                </a:solidFill>
              </a:rPr>
              <a:t> eeuw </a:t>
            </a:r>
            <a:br>
              <a:rPr lang="nl-NL" sz="3100" b="1" dirty="0">
                <a:solidFill>
                  <a:srgbClr val="00B000"/>
                </a:solidFill>
              </a:rPr>
            </a:br>
            <a:r>
              <a:rPr lang="nl-NL" sz="3100" b="1" dirty="0">
                <a:solidFill>
                  <a:srgbClr val="00B000"/>
                </a:solidFill>
              </a:rPr>
              <a:t>(het enige burgerlijke openbare gebouw uit de </a:t>
            </a:r>
            <a:r>
              <a:rPr lang="nl-NL" sz="3100" b="1" dirty="0" err="1">
                <a:solidFill>
                  <a:srgbClr val="00B000"/>
                </a:solidFill>
              </a:rPr>
              <a:t>XVIIe</a:t>
            </a:r>
            <a:r>
              <a:rPr lang="nl-NL" sz="3100" b="1" dirty="0">
                <a:solidFill>
                  <a:srgbClr val="00B000"/>
                </a:solidFill>
              </a:rPr>
              <a:t> eeuw dat nog in goede staat is)</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166" y="1884218"/>
            <a:ext cx="5858834" cy="3907268"/>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8312" y="1884218"/>
            <a:ext cx="5204113" cy="3903085"/>
          </a:xfrm>
          <a:prstGeom prst="rect">
            <a:avLst/>
          </a:prstGeom>
        </p:spPr>
      </p:pic>
      <p:pic>
        <p:nvPicPr>
          <p:cNvPr id="4" name="Image 3"/>
          <p:cNvPicPr>
            <a:picLocks noChangeAspect="1"/>
          </p:cNvPicPr>
          <p:nvPr/>
        </p:nvPicPr>
        <p:blipFill>
          <a:blip r:embed="rId4"/>
          <a:stretch>
            <a:fillRect/>
          </a:stretch>
        </p:blipFill>
        <p:spPr>
          <a:xfrm>
            <a:off x="11326877" y="6028872"/>
            <a:ext cx="829128" cy="829128"/>
          </a:xfrm>
          <a:prstGeom prst="rect">
            <a:avLst/>
          </a:prstGeom>
        </p:spPr>
      </p:pic>
    </p:spTree>
    <p:extLst>
      <p:ext uri="{BB962C8B-B14F-4D97-AF65-F5344CB8AC3E}">
        <p14:creationId xmlns:p14="http://schemas.microsoft.com/office/powerpoint/2010/main" val="288353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91" y="283151"/>
            <a:ext cx="4977246" cy="373293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1386" y="2636689"/>
            <a:ext cx="5086925" cy="3815194"/>
          </a:xfrm>
          <a:prstGeom prst="rect">
            <a:avLst/>
          </a:prstGeom>
        </p:spPr>
      </p:pic>
      <p:pic>
        <p:nvPicPr>
          <p:cNvPr id="2" name="Image 1"/>
          <p:cNvPicPr>
            <a:picLocks noChangeAspect="1"/>
          </p:cNvPicPr>
          <p:nvPr/>
        </p:nvPicPr>
        <p:blipFill>
          <a:blip r:embed="rId4"/>
          <a:stretch>
            <a:fillRect/>
          </a:stretch>
        </p:blipFill>
        <p:spPr>
          <a:xfrm>
            <a:off x="11342707" y="6028872"/>
            <a:ext cx="829128" cy="829128"/>
          </a:xfrm>
          <a:prstGeom prst="rect">
            <a:avLst/>
          </a:prstGeom>
        </p:spPr>
      </p:pic>
    </p:spTree>
    <p:extLst>
      <p:ext uri="{BB962C8B-B14F-4D97-AF65-F5344CB8AC3E}">
        <p14:creationId xmlns:p14="http://schemas.microsoft.com/office/powerpoint/2010/main" val="172035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24837" y="145473"/>
            <a:ext cx="6114509" cy="4076339"/>
          </a:xfrm>
        </p:spPr>
      </p:pic>
      <p:pic>
        <p:nvPicPr>
          <p:cNvPr id="8" name="Espace réservé du contenu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63171" y="1774316"/>
            <a:ext cx="5514108" cy="4135581"/>
          </a:xfrm>
        </p:spPr>
      </p:pic>
      <p:pic>
        <p:nvPicPr>
          <p:cNvPr id="3" name="Image 2"/>
          <p:cNvPicPr>
            <a:picLocks noChangeAspect="1"/>
          </p:cNvPicPr>
          <p:nvPr/>
        </p:nvPicPr>
        <p:blipFill>
          <a:blip r:embed="rId4"/>
          <a:stretch>
            <a:fillRect/>
          </a:stretch>
        </p:blipFill>
        <p:spPr>
          <a:xfrm>
            <a:off x="11299455" y="5980176"/>
            <a:ext cx="877824" cy="877824"/>
          </a:xfrm>
          <a:prstGeom prst="rect">
            <a:avLst/>
          </a:prstGeom>
        </p:spPr>
      </p:pic>
    </p:spTree>
    <p:extLst>
      <p:ext uri="{BB962C8B-B14F-4D97-AF65-F5344CB8AC3E}">
        <p14:creationId xmlns:p14="http://schemas.microsoft.com/office/powerpoint/2010/main" val="395956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017" y="57322"/>
            <a:ext cx="11062855" cy="954520"/>
          </a:xfrm>
        </p:spPr>
        <p:txBody>
          <a:bodyPr>
            <a:normAutofit/>
          </a:bodyPr>
          <a:lstStyle/>
          <a:p>
            <a:r>
              <a:rPr lang="nl-NL" sz="2400" b="1" dirty="0">
                <a:solidFill>
                  <a:srgbClr val="00B000"/>
                </a:solidFill>
              </a:rPr>
              <a:t>In de nacht van 14 op 15 juli 2021 staat de kelderverdieping volledig onder water, en staat er op het gelijkvloers zo’n 15 à 20 cm water.  </a:t>
            </a:r>
          </a:p>
        </p:txBody>
      </p:sp>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620439" y="1526310"/>
            <a:ext cx="4963514" cy="3722635"/>
          </a:xfr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765182" y="1384521"/>
            <a:ext cx="5059220" cy="3794415"/>
          </a:xfrm>
          <a:prstGeom prst="rect">
            <a:avLst/>
          </a:prstGeom>
        </p:spPr>
      </p:pic>
      <p:sp>
        <p:nvSpPr>
          <p:cNvPr id="7" name="ZoneTexte 6"/>
          <p:cNvSpPr txBox="1"/>
          <p:nvPr/>
        </p:nvSpPr>
        <p:spPr>
          <a:xfrm>
            <a:off x="11692350" y="5347582"/>
            <a:ext cx="706582" cy="246221"/>
          </a:xfrm>
          <a:prstGeom prst="rect">
            <a:avLst/>
          </a:prstGeom>
          <a:noFill/>
        </p:spPr>
        <p:txBody>
          <a:bodyPr wrap="square" rtlCol="0">
            <a:spAutoFit/>
          </a:bodyPr>
          <a:lstStyle/>
          <a:p>
            <a:r>
              <a:rPr lang="nl-NL" sz="1000"/>
              <a:t>© HR</a:t>
            </a:r>
          </a:p>
        </p:txBody>
      </p:sp>
      <p:pic>
        <p:nvPicPr>
          <p:cNvPr id="9" name="Image 8"/>
          <p:cNvPicPr>
            <a:picLocks noChangeAspect="1"/>
          </p:cNvPicPr>
          <p:nvPr/>
        </p:nvPicPr>
        <p:blipFill>
          <a:blip r:embed="rId4"/>
          <a:stretch>
            <a:fillRect/>
          </a:stretch>
        </p:blipFill>
        <p:spPr>
          <a:xfrm>
            <a:off x="2795088" y="2109427"/>
            <a:ext cx="6333586" cy="4748573"/>
          </a:xfrm>
          <a:prstGeom prst="rect">
            <a:avLst/>
          </a:prstGeom>
        </p:spPr>
      </p:pic>
      <p:pic>
        <p:nvPicPr>
          <p:cNvPr id="3" name="Image 2"/>
          <p:cNvPicPr>
            <a:picLocks noChangeAspect="1"/>
          </p:cNvPicPr>
          <p:nvPr/>
        </p:nvPicPr>
        <p:blipFill>
          <a:blip r:embed="rId5"/>
          <a:stretch>
            <a:fillRect/>
          </a:stretch>
        </p:blipFill>
        <p:spPr>
          <a:xfrm>
            <a:off x="11362872" y="6028872"/>
            <a:ext cx="829128" cy="829128"/>
          </a:xfrm>
          <a:prstGeom prst="rect">
            <a:avLst/>
          </a:prstGeom>
        </p:spPr>
      </p:pic>
    </p:spTree>
    <p:extLst>
      <p:ext uri="{BB962C8B-B14F-4D97-AF65-F5344CB8AC3E}">
        <p14:creationId xmlns:p14="http://schemas.microsoft.com/office/powerpoint/2010/main" val="967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nl-NL" sz="6600" b="1">
                <a:solidFill>
                  <a:srgbClr val="00B000"/>
                </a:solidFill>
              </a:rPr>
              <a:t>Musées de Verviers</a:t>
            </a:r>
          </a:p>
        </p:txBody>
      </p:sp>
      <p:sp>
        <p:nvSpPr>
          <p:cNvPr id="3" name="Espace réservé du contenu 2"/>
          <p:cNvSpPr>
            <a:spLocks noGrp="1"/>
          </p:cNvSpPr>
          <p:nvPr>
            <p:ph idx="1"/>
          </p:nvPr>
        </p:nvSpPr>
        <p:spPr>
          <a:xfrm>
            <a:off x="838200" y="2019733"/>
            <a:ext cx="10515600" cy="4314391"/>
          </a:xfrm>
        </p:spPr>
        <p:txBody>
          <a:bodyPr>
            <a:noAutofit/>
          </a:bodyPr>
          <a:lstStyle/>
          <a:p>
            <a:pPr>
              <a:buFont typeface="Wingdings" panose="05000000000000000000" pitchFamily="2" charset="2"/>
              <a:buChar char="Ø"/>
            </a:pPr>
            <a:r>
              <a:rPr lang="nl-NL" sz="2400" dirty="0">
                <a:solidFill>
                  <a:srgbClr val="00B000"/>
                </a:solidFill>
              </a:rPr>
              <a:t>2 vestigingen:</a:t>
            </a:r>
          </a:p>
          <a:p>
            <a:pPr marL="0" indent="0">
              <a:buNone/>
            </a:pPr>
            <a:r>
              <a:rPr lang="nl-NL" sz="2400" dirty="0">
                <a:solidFill>
                  <a:srgbClr val="00B000"/>
                </a:solidFill>
              </a:rPr>
              <a:t> </a:t>
            </a:r>
            <a:r>
              <a:rPr lang="nl-NL" sz="2400" b="1" dirty="0" err="1">
                <a:solidFill>
                  <a:srgbClr val="00B000"/>
                </a:solidFill>
              </a:rPr>
              <a:t>Musée</a:t>
            </a:r>
            <a:r>
              <a:rPr lang="nl-NL" sz="2400" b="1" dirty="0">
                <a:solidFill>
                  <a:srgbClr val="00B000"/>
                </a:solidFill>
              </a:rPr>
              <a:t> </a:t>
            </a:r>
            <a:r>
              <a:rPr lang="nl-NL" sz="2400" b="1" dirty="0" err="1">
                <a:solidFill>
                  <a:srgbClr val="00B000"/>
                </a:solidFill>
              </a:rPr>
              <a:t>d’archéologie</a:t>
            </a:r>
            <a:r>
              <a:rPr lang="nl-NL" sz="2400" b="1" dirty="0">
                <a:solidFill>
                  <a:srgbClr val="00B000"/>
                </a:solidFill>
              </a:rPr>
              <a:t> et de Folklore </a:t>
            </a:r>
            <a:r>
              <a:rPr lang="nl-NL" sz="2400" dirty="0">
                <a:solidFill>
                  <a:srgbClr val="00B000"/>
                </a:solidFill>
              </a:rPr>
              <a:t>en </a:t>
            </a:r>
            <a:r>
              <a:rPr lang="nl-NL" sz="2400" b="1" dirty="0" err="1">
                <a:solidFill>
                  <a:srgbClr val="00B000"/>
                </a:solidFill>
              </a:rPr>
              <a:t>Musée</a:t>
            </a:r>
            <a:r>
              <a:rPr lang="nl-NL" sz="2400" b="1" dirty="0">
                <a:solidFill>
                  <a:srgbClr val="00B000"/>
                </a:solidFill>
              </a:rPr>
              <a:t> des </a:t>
            </a:r>
            <a:r>
              <a:rPr lang="nl-NL" sz="2400" b="1" dirty="0" err="1">
                <a:solidFill>
                  <a:srgbClr val="00B000"/>
                </a:solidFill>
              </a:rPr>
              <a:t>Beaux</a:t>
            </a:r>
            <a:r>
              <a:rPr lang="nl-NL" sz="2400" b="1" dirty="0">
                <a:solidFill>
                  <a:srgbClr val="00B000"/>
                </a:solidFill>
              </a:rPr>
              <a:t>-Arts et de la </a:t>
            </a:r>
            <a:r>
              <a:rPr lang="nl-NL" sz="2400" b="1" dirty="0" err="1">
                <a:solidFill>
                  <a:srgbClr val="00B000"/>
                </a:solidFill>
              </a:rPr>
              <a:t>Céramique</a:t>
            </a:r>
            <a:endParaRPr lang="nl-NL" sz="2400" b="1" dirty="0">
              <a:solidFill>
                <a:srgbClr val="00B000"/>
              </a:solidFill>
            </a:endParaRPr>
          </a:p>
          <a:p>
            <a:pPr lvl="1">
              <a:buFont typeface="Wingdings" panose="05000000000000000000" pitchFamily="2" charset="2"/>
              <a:buChar char="Ø"/>
            </a:pPr>
            <a:r>
              <a:rPr lang="nl-NL" dirty="0">
                <a:solidFill>
                  <a:srgbClr val="00B000"/>
                </a:solidFill>
              </a:rPr>
              <a:t>Collecties: oude Europese schilderijen (</a:t>
            </a:r>
            <a:r>
              <a:rPr lang="nl-NL" dirty="0" err="1">
                <a:solidFill>
                  <a:srgbClr val="00B000"/>
                </a:solidFill>
              </a:rPr>
              <a:t>XIVe</a:t>
            </a:r>
            <a:r>
              <a:rPr lang="nl-NL" dirty="0">
                <a:solidFill>
                  <a:srgbClr val="00B000"/>
                </a:solidFill>
              </a:rPr>
              <a:t> tot </a:t>
            </a:r>
            <a:r>
              <a:rPr lang="nl-NL" dirty="0" err="1">
                <a:solidFill>
                  <a:srgbClr val="00B000"/>
                </a:solidFill>
              </a:rPr>
              <a:t>XIXe</a:t>
            </a:r>
            <a:r>
              <a:rPr lang="nl-NL" dirty="0">
                <a:solidFill>
                  <a:srgbClr val="00B000"/>
                </a:solidFill>
              </a:rPr>
              <a:t> eeuw), moderne en hedendaagse Europese schilderijen, beeldhouwwerken, gravures, meubilair, kantwerk, archeologie, oude foto’s en één van de belangrijkste en interessantste collecties keramiek van België.</a:t>
            </a:r>
          </a:p>
          <a:p>
            <a:pPr lvl="1">
              <a:buFont typeface="Wingdings" panose="05000000000000000000" pitchFamily="2" charset="2"/>
              <a:buChar char="Ø"/>
            </a:pPr>
            <a:r>
              <a:rPr lang="nl-NL" dirty="0">
                <a:solidFill>
                  <a:srgbClr val="00B000"/>
                </a:solidFill>
              </a:rPr>
              <a:t> +/- 30.000 werken en + /-20.000 foto’s van het fotografisch fonds</a:t>
            </a:r>
          </a:p>
          <a:p>
            <a:pPr>
              <a:buFont typeface="Wingdings" panose="05000000000000000000" pitchFamily="2" charset="2"/>
              <a:buChar char="Ø"/>
            </a:pPr>
            <a:r>
              <a:rPr lang="nl-NL" sz="2400" dirty="0">
                <a:solidFill>
                  <a:srgbClr val="00B000"/>
                </a:solidFill>
              </a:rPr>
              <a:t>1 bestand met </a:t>
            </a:r>
            <a:r>
              <a:rPr lang="nl-NL" sz="2400" b="1" dirty="0">
                <a:solidFill>
                  <a:srgbClr val="00B000"/>
                </a:solidFill>
              </a:rPr>
              <a:t>textielmachines </a:t>
            </a:r>
            <a:r>
              <a:rPr lang="nl-NL" sz="2400" dirty="0">
                <a:solidFill>
                  <a:srgbClr val="00B000"/>
                </a:solidFill>
              </a:rPr>
              <a:t>(Solvent), open voor bezoekers</a:t>
            </a:r>
          </a:p>
          <a:p>
            <a:pPr>
              <a:buFont typeface="Wingdings" panose="05000000000000000000" pitchFamily="2" charset="2"/>
              <a:buChar char="Ø"/>
            </a:pPr>
            <a:r>
              <a:rPr lang="nl-NL" sz="2400" b="1" dirty="0">
                <a:solidFill>
                  <a:srgbClr val="00B000"/>
                </a:solidFill>
              </a:rPr>
              <a:t>5,8 VTE </a:t>
            </a:r>
            <a:r>
              <a:rPr lang="nl-NL" sz="2400" dirty="0">
                <a:solidFill>
                  <a:srgbClr val="00B000"/>
                </a:solidFill>
              </a:rPr>
              <a:t>(wetenschappelijk personeel, arbeiders, bedienden en animatrice inbegrepen)</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0" y="5996336"/>
            <a:ext cx="829566" cy="830424"/>
          </a:xfrm>
          <a:prstGeom prst="rect">
            <a:avLst/>
          </a:prstGeom>
        </p:spPr>
      </p:pic>
    </p:spTree>
    <p:extLst>
      <p:ext uri="{BB962C8B-B14F-4D97-AF65-F5344CB8AC3E}">
        <p14:creationId xmlns:p14="http://schemas.microsoft.com/office/powerpoint/2010/main" val="219738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4389" y="2194559"/>
            <a:ext cx="5498847" cy="4124135"/>
          </a:xfrm>
        </p:spPr>
      </p:pic>
      <p:pic>
        <p:nvPicPr>
          <p:cNvPr id="7" name="Espace réservé du contenu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6000" y="1579417"/>
            <a:ext cx="5446776" cy="4085082"/>
          </a:xfrm>
        </p:spPr>
      </p:pic>
      <p:sp>
        <p:nvSpPr>
          <p:cNvPr id="6" name="ZoneTexte 5"/>
          <p:cNvSpPr txBox="1"/>
          <p:nvPr/>
        </p:nvSpPr>
        <p:spPr>
          <a:xfrm>
            <a:off x="457199" y="384048"/>
            <a:ext cx="11125201" cy="830997"/>
          </a:xfrm>
          <a:prstGeom prst="rect">
            <a:avLst/>
          </a:prstGeom>
          <a:noFill/>
        </p:spPr>
        <p:txBody>
          <a:bodyPr wrap="square" rtlCol="0">
            <a:spAutoFit/>
          </a:bodyPr>
          <a:lstStyle/>
          <a:p>
            <a:r>
              <a:rPr lang="nl-NL" sz="2400" dirty="0">
                <a:solidFill>
                  <a:srgbClr val="00B000"/>
                </a:solidFill>
              </a:rPr>
              <a:t>De brug Al </a:t>
            </a:r>
            <a:r>
              <a:rPr lang="nl-NL" sz="2400" dirty="0" err="1">
                <a:solidFill>
                  <a:srgbClr val="00B000"/>
                </a:solidFill>
              </a:rPr>
              <a:t>Cute</a:t>
            </a:r>
            <a:r>
              <a:rPr lang="nl-NL" sz="2400" dirty="0">
                <a:solidFill>
                  <a:srgbClr val="00B000"/>
                </a:solidFill>
              </a:rPr>
              <a:t>, </a:t>
            </a:r>
            <a:r>
              <a:rPr lang="nl-NL" sz="2400" dirty="0" err="1">
                <a:solidFill>
                  <a:srgbClr val="00B000"/>
                </a:solidFill>
              </a:rPr>
              <a:t>rue</a:t>
            </a:r>
            <a:r>
              <a:rPr lang="nl-NL" sz="2400" dirty="0">
                <a:solidFill>
                  <a:srgbClr val="00B000"/>
                </a:solidFill>
              </a:rPr>
              <a:t> Renier, op 16 juli. </a:t>
            </a:r>
          </a:p>
          <a:p>
            <a:r>
              <a:rPr lang="nl-NL" sz="2400" dirty="0">
                <a:solidFill>
                  <a:srgbClr val="00B000"/>
                </a:solidFill>
              </a:rPr>
              <a:t>Al wat meegesleept werd door het water, komt bij elkaar bij de bovenkant van de brug.</a:t>
            </a:r>
          </a:p>
        </p:txBody>
      </p:sp>
      <p:pic>
        <p:nvPicPr>
          <p:cNvPr id="8" name="Image 7"/>
          <p:cNvPicPr>
            <a:picLocks noChangeAspect="1"/>
          </p:cNvPicPr>
          <p:nvPr/>
        </p:nvPicPr>
        <p:blipFill>
          <a:blip r:embed="rId4"/>
          <a:stretch>
            <a:fillRect/>
          </a:stretch>
        </p:blipFill>
        <p:spPr>
          <a:xfrm>
            <a:off x="11362872" y="6028872"/>
            <a:ext cx="829128" cy="829128"/>
          </a:xfrm>
          <a:prstGeom prst="rect">
            <a:avLst/>
          </a:prstGeom>
        </p:spPr>
      </p:pic>
    </p:spTree>
    <p:extLst>
      <p:ext uri="{BB962C8B-B14F-4D97-AF65-F5344CB8AC3E}">
        <p14:creationId xmlns:p14="http://schemas.microsoft.com/office/powerpoint/2010/main" val="260666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40326" y="2545774"/>
            <a:ext cx="5823160" cy="3272616"/>
          </a:xfrm>
        </p:spPr>
      </p:pic>
      <p:sp>
        <p:nvSpPr>
          <p:cNvPr id="11" name="ZoneTexte 10"/>
          <p:cNvSpPr txBox="1"/>
          <p:nvPr/>
        </p:nvSpPr>
        <p:spPr>
          <a:xfrm>
            <a:off x="540326" y="436418"/>
            <a:ext cx="7060623" cy="1938992"/>
          </a:xfrm>
          <a:prstGeom prst="rect">
            <a:avLst/>
          </a:prstGeom>
          <a:noFill/>
        </p:spPr>
        <p:txBody>
          <a:bodyPr wrap="square" rtlCol="0">
            <a:spAutoFit/>
          </a:bodyPr>
          <a:lstStyle/>
          <a:p>
            <a:pPr marL="285750" indent="-285750">
              <a:buFont typeface="Wingdings" panose="05000000000000000000" pitchFamily="2" charset="2"/>
              <a:buChar char="Ø"/>
            </a:pPr>
            <a:r>
              <a:rPr lang="nl-NL" sz="2400" b="1" dirty="0">
                <a:solidFill>
                  <a:srgbClr val="00B000"/>
                </a:solidFill>
              </a:rPr>
              <a:t>Veel schade</a:t>
            </a:r>
            <a:r>
              <a:rPr lang="nl-NL" sz="2400" dirty="0">
                <a:solidFill>
                  <a:srgbClr val="00B000"/>
                </a:solidFill>
              </a:rPr>
              <a:t>:</a:t>
            </a:r>
          </a:p>
          <a:p>
            <a:pPr marL="742950" lvl="1" indent="-285750">
              <a:buFont typeface="Wingdings" panose="05000000000000000000" pitchFamily="2" charset="2"/>
              <a:buChar char="Ø"/>
            </a:pPr>
            <a:r>
              <a:rPr lang="nl-NL" sz="2400" dirty="0">
                <a:solidFill>
                  <a:srgbClr val="00B000"/>
                </a:solidFill>
              </a:rPr>
              <a:t>Keramiek in de vitrines en in de bestanden</a:t>
            </a:r>
          </a:p>
          <a:p>
            <a:pPr marL="742950" lvl="1" indent="-285750">
              <a:buFont typeface="Wingdings" panose="05000000000000000000" pitchFamily="2" charset="2"/>
              <a:buChar char="Ø"/>
            </a:pPr>
            <a:r>
              <a:rPr lang="nl-NL" sz="2400" dirty="0">
                <a:solidFill>
                  <a:srgbClr val="00B000"/>
                </a:solidFill>
              </a:rPr>
              <a:t>Verschillende archeologische stukken</a:t>
            </a:r>
          </a:p>
          <a:p>
            <a:pPr marL="742950" lvl="1" indent="-285750">
              <a:buFont typeface="Wingdings" panose="05000000000000000000" pitchFamily="2" charset="2"/>
              <a:buChar char="Ø"/>
            </a:pPr>
            <a:r>
              <a:rPr lang="nl-NL" sz="2400" dirty="0">
                <a:solidFill>
                  <a:srgbClr val="00B000"/>
                </a:solidFill>
              </a:rPr>
              <a:t>Beeldhouwwerken in hout, albast, steen, gips...</a:t>
            </a:r>
          </a:p>
          <a:p>
            <a:pPr marL="742950" lvl="1" indent="-285750">
              <a:buFont typeface="Wingdings" panose="05000000000000000000" pitchFamily="2" charset="2"/>
              <a:buChar char="Ø"/>
            </a:pPr>
            <a:r>
              <a:rPr lang="nl-NL" sz="2400" dirty="0">
                <a:solidFill>
                  <a:srgbClr val="00B000"/>
                </a:solidFill>
              </a:rPr>
              <a:t>Onderkanten van meubels ...</a:t>
            </a: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9900" y="2545774"/>
            <a:ext cx="4407559" cy="3305669"/>
          </a:xfrm>
          <a:prstGeom prst="rect">
            <a:avLst/>
          </a:prstGeom>
        </p:spPr>
      </p:pic>
      <p:pic>
        <p:nvPicPr>
          <p:cNvPr id="2" name="Image 1"/>
          <p:cNvPicPr>
            <a:picLocks noChangeAspect="1"/>
          </p:cNvPicPr>
          <p:nvPr/>
        </p:nvPicPr>
        <p:blipFill>
          <a:blip r:embed="rId4"/>
          <a:stretch>
            <a:fillRect/>
          </a:stretch>
        </p:blipFill>
        <p:spPr>
          <a:xfrm>
            <a:off x="11362872" y="6028872"/>
            <a:ext cx="829128" cy="829128"/>
          </a:xfrm>
          <a:prstGeom prst="rect">
            <a:avLst/>
          </a:prstGeom>
        </p:spPr>
      </p:pic>
    </p:spTree>
    <p:extLst>
      <p:ext uri="{BB962C8B-B14F-4D97-AF65-F5344CB8AC3E}">
        <p14:creationId xmlns:p14="http://schemas.microsoft.com/office/powerpoint/2010/main" val="398150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292856" y="2121409"/>
            <a:ext cx="5070016" cy="3802512"/>
          </a:xfrm>
        </p:spPr>
      </p:pic>
      <p:pic>
        <p:nvPicPr>
          <p:cNvPr id="2" name="Image 1"/>
          <p:cNvPicPr>
            <a:picLocks noChangeAspect="1"/>
          </p:cNvPicPr>
          <p:nvPr/>
        </p:nvPicPr>
        <p:blipFill>
          <a:blip r:embed="rId3"/>
          <a:stretch>
            <a:fillRect/>
          </a:stretch>
        </p:blipFill>
        <p:spPr>
          <a:xfrm>
            <a:off x="11362872" y="6028872"/>
            <a:ext cx="829128" cy="829128"/>
          </a:xfrm>
          <a:prstGeom prst="rect">
            <a:avLst/>
          </a:prstGeom>
        </p:spPr>
      </p:pic>
      <p:pic>
        <p:nvPicPr>
          <p:cNvPr id="6" name="Espace réservé du contenu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24729" y="327847"/>
            <a:ext cx="5024888" cy="3768665"/>
          </a:xfrm>
        </p:spPr>
      </p:pic>
    </p:spTree>
    <p:extLst>
      <p:ext uri="{BB962C8B-B14F-4D97-AF65-F5344CB8AC3E}">
        <p14:creationId xmlns:p14="http://schemas.microsoft.com/office/powerpoint/2010/main" val="282187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7036" y="326628"/>
            <a:ext cx="4331335" cy="5414169"/>
          </a:xfr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1771" y="326628"/>
            <a:ext cx="7038447" cy="5278835"/>
          </a:xfrm>
          <a:prstGeom prst="rect">
            <a:avLst/>
          </a:prstGeom>
        </p:spPr>
      </p:pic>
      <p:pic>
        <p:nvPicPr>
          <p:cNvPr id="2" name="Image 1"/>
          <p:cNvPicPr>
            <a:picLocks noChangeAspect="1"/>
          </p:cNvPicPr>
          <p:nvPr/>
        </p:nvPicPr>
        <p:blipFill>
          <a:blip r:embed="rId4"/>
          <a:stretch>
            <a:fillRect/>
          </a:stretch>
        </p:blipFill>
        <p:spPr>
          <a:xfrm>
            <a:off x="11362872" y="6028872"/>
            <a:ext cx="829128" cy="829128"/>
          </a:xfrm>
          <a:prstGeom prst="rect">
            <a:avLst/>
          </a:prstGeom>
        </p:spPr>
      </p:pic>
    </p:spTree>
    <p:extLst>
      <p:ext uri="{BB962C8B-B14F-4D97-AF65-F5344CB8AC3E}">
        <p14:creationId xmlns:p14="http://schemas.microsoft.com/office/powerpoint/2010/main" val="63574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9963" y="0"/>
            <a:ext cx="11149062" cy="1938992"/>
          </a:xfrm>
          <a:prstGeom prst="rect">
            <a:avLst/>
          </a:prstGeom>
          <a:noFill/>
        </p:spPr>
        <p:txBody>
          <a:bodyPr wrap="square" rtlCol="0">
            <a:spAutoFit/>
          </a:bodyPr>
          <a:lstStyle/>
          <a:p>
            <a:pPr marL="285750" indent="-285750">
              <a:buFont typeface="Wingdings" panose="05000000000000000000" pitchFamily="2" charset="2"/>
              <a:buChar char="Ø"/>
            </a:pPr>
            <a:r>
              <a:rPr lang="nl-NL" sz="2400" dirty="0">
                <a:solidFill>
                  <a:srgbClr val="00B000"/>
                </a:solidFill>
              </a:rPr>
              <a:t>Na </a:t>
            </a:r>
            <a:r>
              <a:rPr lang="nl-NL" sz="2400" b="1" dirty="0">
                <a:solidFill>
                  <a:srgbClr val="00B000"/>
                </a:solidFill>
              </a:rPr>
              <a:t>10 maanden </a:t>
            </a:r>
            <a:r>
              <a:rPr lang="nl-NL" sz="2400" dirty="0">
                <a:solidFill>
                  <a:srgbClr val="00B000"/>
                </a:solidFill>
              </a:rPr>
              <a:t>is het werk goed opgeschoten </a:t>
            </a:r>
          </a:p>
          <a:p>
            <a:r>
              <a:rPr lang="nl-NL" sz="2400" dirty="0">
                <a:solidFill>
                  <a:srgbClr val="00B000"/>
                </a:solidFill>
              </a:rPr>
              <a:t>    dankzij het team van de </a:t>
            </a:r>
            <a:r>
              <a:rPr lang="nl-NL" sz="2400" b="1" dirty="0">
                <a:solidFill>
                  <a:srgbClr val="00B000"/>
                </a:solidFill>
              </a:rPr>
              <a:t>musea en de vele vrijwilligers</a:t>
            </a:r>
            <a:r>
              <a:rPr lang="nl-NL" sz="2400" dirty="0">
                <a:solidFill>
                  <a:srgbClr val="00B000"/>
                </a:solidFill>
              </a:rPr>
              <a:t>. </a:t>
            </a:r>
          </a:p>
          <a:p>
            <a:pPr marL="742950" lvl="1" indent="-285750">
              <a:buFont typeface="Wingdings" panose="05000000000000000000" pitchFamily="2" charset="2"/>
              <a:buChar char="Ø"/>
            </a:pPr>
            <a:r>
              <a:rPr lang="nl-NL" sz="2400" dirty="0">
                <a:solidFill>
                  <a:srgbClr val="00B000"/>
                </a:solidFill>
              </a:rPr>
              <a:t>Reiniging van onderdelen, markering, foto’s, verpakking ...</a:t>
            </a:r>
          </a:p>
          <a:p>
            <a:pPr marL="742950" lvl="1" indent="-285750">
              <a:buFont typeface="Wingdings" panose="05000000000000000000" pitchFamily="2" charset="2"/>
              <a:buChar char="Ø"/>
            </a:pPr>
            <a:r>
              <a:rPr lang="nl-NL" sz="2400" dirty="0">
                <a:solidFill>
                  <a:srgbClr val="00B000"/>
                </a:solidFill>
              </a:rPr>
              <a:t>Sommige stukken zijn al vertrokken voor restauratie (Saint-Luc Liège, zelfstandige restaurateurs ...) </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5209" y="2073650"/>
            <a:ext cx="3613042" cy="4516302"/>
          </a:xfrm>
          <a:prstGeom prst="rect">
            <a:avLst/>
          </a:prstGeom>
        </p:spPr>
      </p:pic>
      <p:pic>
        <p:nvPicPr>
          <p:cNvPr id="3" name="Image 2"/>
          <p:cNvPicPr>
            <a:picLocks noChangeAspect="1"/>
          </p:cNvPicPr>
          <p:nvPr/>
        </p:nvPicPr>
        <p:blipFill>
          <a:blip r:embed="rId3"/>
          <a:stretch>
            <a:fillRect/>
          </a:stretch>
        </p:blipFill>
        <p:spPr>
          <a:xfrm>
            <a:off x="11396472" y="6062472"/>
            <a:ext cx="795528" cy="795528"/>
          </a:xfrm>
          <a:prstGeom prst="rect">
            <a:avLst/>
          </a:prstGeom>
        </p:spPr>
      </p:pic>
      <p:pic>
        <p:nvPicPr>
          <p:cNvPr id="4" name="Image 3"/>
          <p:cNvPicPr>
            <a:picLocks noChangeAspect="1"/>
          </p:cNvPicPr>
          <p:nvPr/>
        </p:nvPicPr>
        <p:blipFill>
          <a:blip r:embed="rId4"/>
          <a:stretch>
            <a:fillRect/>
          </a:stretch>
        </p:blipFill>
        <p:spPr>
          <a:xfrm>
            <a:off x="7761917" y="2624328"/>
            <a:ext cx="4299243" cy="3221904"/>
          </a:xfrm>
          <a:prstGeom prst="rect">
            <a:avLst/>
          </a:prstGeom>
        </p:spPr>
      </p:pic>
      <p:pic>
        <p:nvPicPr>
          <p:cNvPr id="6" name="Image 5"/>
          <p:cNvPicPr>
            <a:picLocks noChangeAspect="1"/>
          </p:cNvPicPr>
          <p:nvPr/>
        </p:nvPicPr>
        <p:blipFill>
          <a:blip r:embed="rId5"/>
          <a:stretch>
            <a:fillRect/>
          </a:stretch>
        </p:blipFill>
        <p:spPr>
          <a:xfrm>
            <a:off x="186988" y="2073650"/>
            <a:ext cx="3387227" cy="4516302"/>
          </a:xfrm>
          <a:prstGeom prst="rect">
            <a:avLst/>
          </a:prstGeom>
        </p:spPr>
      </p:pic>
    </p:spTree>
    <p:extLst>
      <p:ext uri="{BB962C8B-B14F-4D97-AF65-F5344CB8AC3E}">
        <p14:creationId xmlns:p14="http://schemas.microsoft.com/office/powerpoint/2010/main" val="341545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362872" y="5944248"/>
            <a:ext cx="829128" cy="829128"/>
          </a:xfrm>
          <a:prstGeom prst="rect">
            <a:avLst/>
          </a:prstGeom>
        </p:spPr>
      </p:pic>
      <p:pic>
        <p:nvPicPr>
          <p:cNvPr id="8" name="Image 7"/>
          <p:cNvPicPr>
            <a:picLocks noChangeAspect="1"/>
          </p:cNvPicPr>
          <p:nvPr/>
        </p:nvPicPr>
        <p:blipFill>
          <a:blip r:embed="rId3"/>
          <a:stretch>
            <a:fillRect/>
          </a:stretch>
        </p:blipFill>
        <p:spPr>
          <a:xfrm>
            <a:off x="301481" y="344174"/>
            <a:ext cx="6255038" cy="2816596"/>
          </a:xfrm>
          <a:prstGeom prst="rect">
            <a:avLst/>
          </a:prstGeom>
        </p:spPr>
      </p:pic>
      <p:pic>
        <p:nvPicPr>
          <p:cNvPr id="9" name="Image 8"/>
          <p:cNvPicPr>
            <a:picLocks noChangeAspect="1"/>
          </p:cNvPicPr>
          <p:nvPr/>
        </p:nvPicPr>
        <p:blipFill>
          <a:blip r:embed="rId4"/>
          <a:stretch>
            <a:fillRect/>
          </a:stretch>
        </p:blipFill>
        <p:spPr>
          <a:xfrm>
            <a:off x="7735824" y="344174"/>
            <a:ext cx="2640017" cy="5862573"/>
          </a:xfrm>
          <a:prstGeom prst="rect">
            <a:avLst/>
          </a:prstGeom>
        </p:spPr>
      </p:pic>
      <p:pic>
        <p:nvPicPr>
          <p:cNvPr id="10" name="Image 9"/>
          <p:cNvPicPr>
            <a:picLocks noChangeAspect="1"/>
          </p:cNvPicPr>
          <p:nvPr/>
        </p:nvPicPr>
        <p:blipFill>
          <a:blip r:embed="rId5"/>
          <a:stretch>
            <a:fillRect/>
          </a:stretch>
        </p:blipFill>
        <p:spPr>
          <a:xfrm>
            <a:off x="301481" y="3380095"/>
            <a:ext cx="4730906" cy="3151905"/>
          </a:xfrm>
          <a:prstGeom prst="rect">
            <a:avLst/>
          </a:prstGeom>
        </p:spPr>
      </p:pic>
      <p:pic>
        <p:nvPicPr>
          <p:cNvPr id="11" name="Image 10"/>
          <p:cNvPicPr>
            <a:picLocks noChangeAspect="1"/>
          </p:cNvPicPr>
          <p:nvPr/>
        </p:nvPicPr>
        <p:blipFill>
          <a:blip r:embed="rId6"/>
          <a:stretch>
            <a:fillRect/>
          </a:stretch>
        </p:blipFill>
        <p:spPr>
          <a:xfrm>
            <a:off x="6556519" y="3831890"/>
            <a:ext cx="4803878" cy="2700110"/>
          </a:xfrm>
          <a:prstGeom prst="rect">
            <a:avLst/>
          </a:prstGeom>
        </p:spPr>
      </p:pic>
      <p:sp>
        <p:nvSpPr>
          <p:cNvPr id="3" name="ZoneTexte 2"/>
          <p:cNvSpPr txBox="1"/>
          <p:nvPr/>
        </p:nvSpPr>
        <p:spPr>
          <a:xfrm>
            <a:off x="3986784" y="6358812"/>
            <a:ext cx="2039112" cy="230832"/>
          </a:xfrm>
          <a:prstGeom prst="rect">
            <a:avLst/>
          </a:prstGeom>
          <a:noFill/>
        </p:spPr>
        <p:txBody>
          <a:bodyPr wrap="square" rtlCol="0">
            <a:spAutoFit/>
          </a:bodyPr>
          <a:lstStyle/>
          <a:p>
            <a:r>
              <a:rPr lang="nl-NL" sz="900"/>
              <a:t>© VilledeVerviers </a:t>
            </a:r>
          </a:p>
        </p:txBody>
      </p:sp>
    </p:spTree>
    <p:extLst>
      <p:ext uri="{BB962C8B-B14F-4D97-AF65-F5344CB8AC3E}">
        <p14:creationId xmlns:p14="http://schemas.microsoft.com/office/powerpoint/2010/main" val="119198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62711" y="265970"/>
            <a:ext cx="4168605" cy="3126454"/>
          </a:xfrm>
        </p:spPr>
      </p:pic>
      <p:pic>
        <p:nvPicPr>
          <p:cNvPr id="6" name="Espace réservé du contenu 5"/>
          <p:cNvPicPr>
            <a:picLocks noGrp="1" noChangeAspect="1"/>
          </p:cNvPicPr>
          <p:nvPr>
            <p:ph sz="half" idx="2"/>
          </p:nvPr>
        </p:nvPicPr>
        <p:blipFill>
          <a:blip r:embed="rId3"/>
          <a:stretch>
            <a:fillRect/>
          </a:stretch>
        </p:blipFill>
        <p:spPr>
          <a:xfrm>
            <a:off x="6437376" y="576738"/>
            <a:ext cx="2673163" cy="5943856"/>
          </a:xfrm>
          <a:prstGeom prst="rect">
            <a:avLst/>
          </a:prstGeom>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710" y="3548666"/>
            <a:ext cx="4168605" cy="3126454"/>
          </a:xfrm>
          <a:prstGeom prst="rect">
            <a:avLst/>
          </a:prstGeom>
        </p:spPr>
      </p:pic>
      <p:pic>
        <p:nvPicPr>
          <p:cNvPr id="3" name="Image 2"/>
          <p:cNvPicPr>
            <a:picLocks noChangeAspect="1"/>
          </p:cNvPicPr>
          <p:nvPr/>
        </p:nvPicPr>
        <p:blipFill>
          <a:blip r:embed="rId5"/>
          <a:stretch>
            <a:fillRect/>
          </a:stretch>
        </p:blipFill>
        <p:spPr>
          <a:xfrm>
            <a:off x="11362872" y="5958804"/>
            <a:ext cx="829128" cy="829128"/>
          </a:xfrm>
          <a:prstGeom prst="rect">
            <a:avLst/>
          </a:prstGeom>
        </p:spPr>
      </p:pic>
    </p:spTree>
    <p:extLst>
      <p:ext uri="{BB962C8B-B14F-4D97-AF65-F5344CB8AC3E}">
        <p14:creationId xmlns:p14="http://schemas.microsoft.com/office/powerpoint/2010/main" val="252004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1513976" y="6179976"/>
            <a:ext cx="678024" cy="678024"/>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31" y="0"/>
            <a:ext cx="4502534" cy="3376901"/>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56922" y="1257696"/>
            <a:ext cx="5452976" cy="4089732"/>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131" y="3462141"/>
            <a:ext cx="4527813" cy="3395859"/>
          </a:xfrm>
          <a:prstGeom prst="rect">
            <a:avLst/>
          </a:prstGeom>
        </p:spPr>
      </p:pic>
    </p:spTree>
    <p:extLst>
      <p:ext uri="{BB962C8B-B14F-4D97-AF65-F5344CB8AC3E}">
        <p14:creationId xmlns:p14="http://schemas.microsoft.com/office/powerpoint/2010/main" val="28328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410" y="2708910"/>
            <a:ext cx="4861560" cy="3646170"/>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9526" y="249174"/>
            <a:ext cx="4861560" cy="3646170"/>
          </a:xfrm>
          <a:prstGeom prst="rect">
            <a:avLst/>
          </a:prstGeom>
        </p:spPr>
      </p:pic>
      <p:pic>
        <p:nvPicPr>
          <p:cNvPr id="3" name="Image 2"/>
          <p:cNvPicPr>
            <a:picLocks noChangeAspect="1"/>
          </p:cNvPicPr>
          <p:nvPr/>
        </p:nvPicPr>
        <p:blipFill>
          <a:blip r:embed="rId4"/>
          <a:stretch>
            <a:fillRect/>
          </a:stretch>
        </p:blipFill>
        <p:spPr>
          <a:xfrm>
            <a:off x="11167836" y="5849076"/>
            <a:ext cx="829128" cy="829128"/>
          </a:xfrm>
          <a:prstGeom prst="rect">
            <a:avLst/>
          </a:prstGeom>
        </p:spPr>
      </p:pic>
    </p:spTree>
    <p:extLst>
      <p:ext uri="{BB962C8B-B14F-4D97-AF65-F5344CB8AC3E}">
        <p14:creationId xmlns:p14="http://schemas.microsoft.com/office/powerpoint/2010/main" val="160941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1"/>
          </p:nvPr>
        </p:nvPicPr>
        <p:blipFill>
          <a:blip r:embed="rId2"/>
          <a:stretch>
            <a:fillRect/>
          </a:stretch>
        </p:blipFill>
        <p:spPr>
          <a:xfrm>
            <a:off x="435864" y="495327"/>
            <a:ext cx="5291323" cy="3966945"/>
          </a:xfrm>
          <a:prstGeom prst="rect">
            <a:avLst/>
          </a:prstGeom>
        </p:spPr>
      </p:pic>
      <p:pic>
        <p:nvPicPr>
          <p:cNvPr id="3" name="Espace réservé du contenu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00453" y="1929384"/>
            <a:ext cx="5353347" cy="4015010"/>
          </a:xfrm>
        </p:spPr>
      </p:pic>
    </p:spTree>
    <p:extLst>
      <p:ext uri="{BB962C8B-B14F-4D97-AF65-F5344CB8AC3E}">
        <p14:creationId xmlns:p14="http://schemas.microsoft.com/office/powerpoint/2010/main" val="425072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1923258" y="1268964"/>
            <a:ext cx="8584079" cy="4884186"/>
          </a:xfrm>
          <a:prstGeom prst="rect">
            <a:avLst/>
          </a:prstGeom>
        </p:spPr>
      </p:pic>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545" y="475860"/>
            <a:ext cx="1892158" cy="2838237"/>
          </a:xfrm>
          <a:prstGeom prst="rect">
            <a:avLst/>
          </a:prstGeom>
        </p:spPr>
      </p:pic>
      <p:cxnSp>
        <p:nvCxnSpPr>
          <p:cNvPr id="14" name="Connecteur droit avec flèche 13"/>
          <p:cNvCxnSpPr/>
          <p:nvPr/>
        </p:nvCxnSpPr>
        <p:spPr>
          <a:xfrm>
            <a:off x="2233703" y="2062065"/>
            <a:ext cx="3146371" cy="649237"/>
          </a:xfrm>
          <a:prstGeom prst="straightConnector1">
            <a:avLst/>
          </a:prstGeom>
          <a:ln w="19050">
            <a:solidFill>
              <a:srgbClr val="009200"/>
            </a:solidFill>
            <a:tailEnd type="triangle"/>
          </a:ln>
        </p:spPr>
        <p:style>
          <a:lnRef idx="1">
            <a:schemeClr val="accent6"/>
          </a:lnRef>
          <a:fillRef idx="0">
            <a:schemeClr val="accent6"/>
          </a:fillRef>
          <a:effectRef idx="0">
            <a:schemeClr val="accent6"/>
          </a:effectRef>
          <a:fontRef idx="minor">
            <a:schemeClr val="tx1"/>
          </a:fontRef>
        </p:style>
      </p:cxnSp>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5297" y="4117872"/>
            <a:ext cx="1865097" cy="2608527"/>
          </a:xfrm>
          <a:prstGeom prst="rect">
            <a:avLst/>
          </a:prstGeom>
        </p:spPr>
      </p:pic>
      <p:cxnSp>
        <p:nvCxnSpPr>
          <p:cNvPr id="19" name="Connecteur droit avec flèche 18"/>
          <p:cNvCxnSpPr/>
          <p:nvPr/>
        </p:nvCxnSpPr>
        <p:spPr>
          <a:xfrm>
            <a:off x="6848669" y="3965510"/>
            <a:ext cx="2332653" cy="1456625"/>
          </a:xfrm>
          <a:prstGeom prst="straightConnector1">
            <a:avLst/>
          </a:prstGeom>
          <a:ln w="19050">
            <a:solidFill>
              <a:srgbClr val="009200"/>
            </a:solidFill>
            <a:tailEnd type="triangle"/>
          </a:ln>
        </p:spPr>
        <p:style>
          <a:lnRef idx="1">
            <a:schemeClr val="accent6"/>
          </a:lnRef>
          <a:fillRef idx="0">
            <a:schemeClr val="accent6"/>
          </a:fillRef>
          <a:effectRef idx="0">
            <a:schemeClr val="accent6"/>
          </a:effectRef>
          <a:fontRef idx="minor">
            <a:schemeClr val="tx1"/>
          </a:fontRef>
        </p:style>
      </p:cxnSp>
      <p:pic>
        <p:nvPicPr>
          <p:cNvPr id="20" name="Imag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0507" y="338158"/>
            <a:ext cx="2298543" cy="1723907"/>
          </a:xfrm>
          <a:prstGeom prst="rect">
            <a:avLst/>
          </a:prstGeom>
        </p:spPr>
      </p:pic>
      <p:pic>
        <p:nvPicPr>
          <p:cNvPr id="2" name="Image 1"/>
          <p:cNvPicPr>
            <a:picLocks noChangeAspect="1"/>
          </p:cNvPicPr>
          <p:nvPr/>
        </p:nvPicPr>
        <p:blipFill>
          <a:blip r:embed="rId6"/>
          <a:stretch>
            <a:fillRect/>
          </a:stretch>
        </p:blipFill>
        <p:spPr>
          <a:xfrm>
            <a:off x="11362872" y="6028872"/>
            <a:ext cx="829128" cy="829128"/>
          </a:xfrm>
          <a:prstGeom prst="rect">
            <a:avLst/>
          </a:prstGeom>
        </p:spPr>
      </p:pic>
    </p:spTree>
    <p:extLst>
      <p:ext uri="{BB962C8B-B14F-4D97-AF65-F5344CB8AC3E}">
        <p14:creationId xmlns:p14="http://schemas.microsoft.com/office/powerpoint/2010/main" val="74564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57248" y="114300"/>
            <a:ext cx="10455655" cy="2308324"/>
          </a:xfrm>
          <a:prstGeom prst="rect">
            <a:avLst/>
          </a:prstGeom>
          <a:noFill/>
        </p:spPr>
        <p:txBody>
          <a:bodyPr wrap="square" rtlCol="0">
            <a:spAutoFit/>
          </a:bodyPr>
          <a:lstStyle/>
          <a:p>
            <a:pPr marL="285750" indent="-285750">
              <a:buFont typeface="Wingdings" panose="05000000000000000000" pitchFamily="2" charset="2"/>
              <a:buChar char="Ø"/>
            </a:pPr>
            <a:r>
              <a:rPr lang="nl-NL" sz="2400" dirty="0">
                <a:solidFill>
                  <a:srgbClr val="00B000"/>
                </a:solidFill>
              </a:rPr>
              <a:t>In totaal werden niet minder dan 2000 stukken getroffen door de overstromingen.</a:t>
            </a:r>
          </a:p>
          <a:p>
            <a:pPr marL="285750" indent="-285750">
              <a:buFont typeface="Wingdings" panose="05000000000000000000" pitchFamily="2" charset="2"/>
              <a:buChar char="Ø"/>
            </a:pPr>
            <a:r>
              <a:rPr lang="nl-NL" sz="2400" dirty="0">
                <a:solidFill>
                  <a:srgbClr val="00B000"/>
                </a:solidFill>
              </a:rPr>
              <a:t>nu: </a:t>
            </a:r>
          </a:p>
          <a:p>
            <a:pPr marL="742950" lvl="1" indent="-285750">
              <a:buFont typeface="Wingdings" panose="05000000000000000000" pitchFamily="2" charset="2"/>
              <a:buChar char="Ø"/>
            </a:pPr>
            <a:r>
              <a:rPr lang="nl-NL" sz="2400" dirty="0">
                <a:solidFill>
                  <a:srgbClr val="00B000"/>
                </a:solidFill>
              </a:rPr>
              <a:t>sanering van de gebouwen </a:t>
            </a:r>
          </a:p>
          <a:p>
            <a:pPr marL="742950" lvl="1" indent="-285750">
              <a:buFont typeface="Wingdings" panose="05000000000000000000" pitchFamily="2" charset="2"/>
              <a:buChar char="Ø"/>
            </a:pPr>
            <a:r>
              <a:rPr lang="nl-NL" sz="2400" dirty="0">
                <a:solidFill>
                  <a:srgbClr val="00B000"/>
                </a:solidFill>
              </a:rPr>
              <a:t>Opening???</a:t>
            </a:r>
          </a:p>
          <a:p>
            <a:pPr marL="742950" lvl="1" indent="-285750">
              <a:buFont typeface="Wingdings" panose="05000000000000000000" pitchFamily="2" charset="2"/>
              <a:buChar char="Ø"/>
            </a:pPr>
            <a:r>
              <a:rPr lang="nl-NL" sz="2400" dirty="0">
                <a:solidFill>
                  <a:srgbClr val="00B000"/>
                </a:solidFill>
              </a:rPr>
              <a:t>ontwerp van het toekomstige </a:t>
            </a:r>
            <a:r>
              <a:rPr lang="nl-NL" sz="2400" dirty="0" err="1">
                <a:solidFill>
                  <a:srgbClr val="00B000"/>
                </a:solidFill>
              </a:rPr>
              <a:t>Biolley</a:t>
            </a:r>
            <a:r>
              <a:rPr lang="nl-NL" sz="2400" dirty="0">
                <a:solidFill>
                  <a:srgbClr val="00B000"/>
                </a:solidFill>
              </a:rPr>
              <a:t> museum, opening gepland na 2028</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976" y="2791956"/>
            <a:ext cx="4796316" cy="3470606"/>
          </a:xfrm>
          <a:prstGeom prst="rect">
            <a:avLst/>
          </a:prstGeom>
        </p:spPr>
      </p:pic>
      <p:sp>
        <p:nvSpPr>
          <p:cNvPr id="2" name="ZoneTexte 1"/>
          <p:cNvSpPr txBox="1"/>
          <p:nvPr/>
        </p:nvSpPr>
        <p:spPr>
          <a:xfrm>
            <a:off x="5147952" y="5464211"/>
            <a:ext cx="718458" cy="246221"/>
          </a:xfrm>
          <a:prstGeom prst="rect">
            <a:avLst/>
          </a:prstGeom>
          <a:noFill/>
        </p:spPr>
        <p:txBody>
          <a:bodyPr wrap="square" rtlCol="0">
            <a:spAutoFit/>
          </a:bodyPr>
          <a:lstStyle/>
          <a:p>
            <a:r>
              <a:rPr lang="nl-NL" sz="1000"/>
              <a:t>      ©V+</a:t>
            </a:r>
          </a:p>
        </p:txBody>
      </p:sp>
      <p:pic>
        <p:nvPicPr>
          <p:cNvPr id="4" name="Image 3"/>
          <p:cNvPicPr>
            <a:picLocks noChangeAspect="1"/>
          </p:cNvPicPr>
          <p:nvPr/>
        </p:nvPicPr>
        <p:blipFill>
          <a:blip r:embed="rId3"/>
          <a:stretch>
            <a:fillRect/>
          </a:stretch>
        </p:blipFill>
        <p:spPr>
          <a:xfrm>
            <a:off x="11312904" y="6027812"/>
            <a:ext cx="829128" cy="829128"/>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6752" y="2779865"/>
            <a:ext cx="5296152" cy="3482697"/>
          </a:xfrm>
          <a:prstGeom prst="rect">
            <a:avLst/>
          </a:prstGeom>
        </p:spPr>
      </p:pic>
      <p:pic>
        <p:nvPicPr>
          <p:cNvPr id="5" name="Image 4"/>
          <p:cNvPicPr>
            <a:picLocks noChangeAspect="1"/>
          </p:cNvPicPr>
          <p:nvPr/>
        </p:nvPicPr>
        <p:blipFill>
          <a:blip r:embed="rId5"/>
          <a:stretch>
            <a:fillRect/>
          </a:stretch>
        </p:blipFill>
        <p:spPr>
          <a:xfrm>
            <a:off x="10989780" y="5464211"/>
            <a:ext cx="402371" cy="274344"/>
          </a:xfrm>
          <a:prstGeom prst="rect">
            <a:avLst/>
          </a:prstGeom>
        </p:spPr>
      </p:pic>
    </p:spTree>
    <p:extLst>
      <p:ext uri="{BB962C8B-B14F-4D97-AF65-F5344CB8AC3E}">
        <p14:creationId xmlns:p14="http://schemas.microsoft.com/office/powerpoint/2010/main" val="381579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685800" y="137160"/>
            <a:ext cx="11045952" cy="2585323"/>
          </a:xfrm>
          <a:prstGeom prst="rect">
            <a:avLst/>
          </a:prstGeom>
          <a:noFill/>
        </p:spPr>
        <p:txBody>
          <a:bodyPr wrap="square" rtlCol="0">
            <a:spAutoFit/>
          </a:bodyPr>
          <a:lstStyle/>
          <a:p>
            <a:r>
              <a:rPr lang="nl-NL" b="1" dirty="0">
                <a:solidFill>
                  <a:srgbClr val="00B000"/>
                </a:solidFill>
              </a:rPr>
              <a:t>Periode na de crisis</a:t>
            </a:r>
          </a:p>
          <a:p>
            <a:pPr marL="285750" indent="-285750">
              <a:buFont typeface="Wingdings" panose="05000000000000000000" pitchFamily="2" charset="2"/>
              <a:buChar char="Ø"/>
            </a:pPr>
            <a:r>
              <a:rPr lang="nl-NL" dirty="0">
                <a:solidFill>
                  <a:srgbClr val="00B000"/>
                </a:solidFill>
              </a:rPr>
              <a:t>De musea zijn nog steeds gesloten, en er moet nog enorm veel werk gebeuren. Het team van de musea wordt bijgestaan door het KIK, met name om de nasleep van de crisis te beheren en om de omvang van de nog uit te voeren taak te  bepalen (opslag van de werken in goede omstandigheden, rationalisering van de bestanden, beheer van toekomstige risico’s, ...). </a:t>
            </a:r>
          </a:p>
          <a:p>
            <a:pPr marL="285750" indent="-285750">
              <a:buFont typeface="Wingdings" panose="05000000000000000000" pitchFamily="2" charset="2"/>
              <a:buChar char="Ø"/>
            </a:pPr>
            <a:r>
              <a:rPr lang="nl-NL" dirty="0">
                <a:solidFill>
                  <a:srgbClr val="00B000"/>
                </a:solidFill>
              </a:rPr>
              <a:t>Zoektocht naar geld, voorbereiding van dossiers voor de restauraties, </a:t>
            </a:r>
          </a:p>
          <a:p>
            <a:pPr marL="285750" indent="-285750">
              <a:buFont typeface="Wingdings" panose="05000000000000000000" pitchFamily="2" charset="2"/>
              <a:buChar char="Ø"/>
            </a:pPr>
            <a:r>
              <a:rPr lang="nl-NL" dirty="0">
                <a:solidFill>
                  <a:srgbClr val="00B000"/>
                </a:solidFill>
              </a:rPr>
              <a:t>In afwachting van een eventuele heropening, organiseren we projecten om te blijven bestaan: tentoonstelling in </a:t>
            </a:r>
            <a:r>
              <a:rPr lang="nl-NL" dirty="0" err="1">
                <a:solidFill>
                  <a:srgbClr val="00B000"/>
                </a:solidFill>
              </a:rPr>
              <a:t>Keramis</a:t>
            </a:r>
            <a:r>
              <a:rPr lang="nl-NL" dirty="0">
                <a:solidFill>
                  <a:srgbClr val="00B000"/>
                </a:solidFill>
              </a:rPr>
              <a:t> en in </a:t>
            </a:r>
            <a:r>
              <a:rPr lang="nl-NL" dirty="0" err="1">
                <a:solidFill>
                  <a:srgbClr val="00B000"/>
                </a:solidFill>
              </a:rPr>
              <a:t>Visé</a:t>
            </a:r>
            <a:r>
              <a:rPr lang="nl-NL" dirty="0">
                <a:solidFill>
                  <a:srgbClr val="00B000"/>
                </a:solidFill>
              </a:rPr>
              <a:t>. Andere projecten worden thans voorbereid. </a:t>
            </a:r>
          </a:p>
          <a:p>
            <a:pPr marL="285750" indent="-285750">
              <a:buFont typeface="Wingdings" panose="05000000000000000000" pitchFamily="2" charset="2"/>
              <a:buChar char="Ø"/>
            </a:pPr>
            <a:endParaRPr lang="fr-BE" dirty="0">
              <a:solidFill>
                <a:srgbClr val="00B000"/>
              </a:solidFill>
            </a:endParaRPr>
          </a:p>
        </p:txBody>
      </p:sp>
      <p:pic>
        <p:nvPicPr>
          <p:cNvPr id="8" name="Image 7"/>
          <p:cNvPicPr>
            <a:picLocks noChangeAspect="1"/>
          </p:cNvPicPr>
          <p:nvPr/>
        </p:nvPicPr>
        <p:blipFill>
          <a:blip r:embed="rId2"/>
          <a:stretch>
            <a:fillRect/>
          </a:stretch>
        </p:blipFill>
        <p:spPr>
          <a:xfrm>
            <a:off x="11362872" y="6028872"/>
            <a:ext cx="829128" cy="829128"/>
          </a:xfrm>
          <a:prstGeom prst="rect">
            <a:avLst/>
          </a:prstGeom>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341" y="2502763"/>
            <a:ext cx="5385435" cy="3590290"/>
          </a:xfrm>
          <a:prstGeom prst="rect">
            <a:avLst/>
          </a:prstGeom>
        </p:spPr>
      </p:pic>
      <p:pic>
        <p:nvPicPr>
          <p:cNvPr id="13" name="Image 12"/>
          <p:cNvPicPr>
            <a:picLocks noChangeAspect="1"/>
          </p:cNvPicPr>
          <p:nvPr/>
        </p:nvPicPr>
        <p:blipFill>
          <a:blip r:embed="rId4"/>
          <a:stretch>
            <a:fillRect/>
          </a:stretch>
        </p:blipFill>
        <p:spPr>
          <a:xfrm>
            <a:off x="6346317" y="2502762"/>
            <a:ext cx="5385435" cy="3586588"/>
          </a:xfrm>
          <a:prstGeom prst="rect">
            <a:avLst/>
          </a:prstGeom>
        </p:spPr>
      </p:pic>
    </p:spTree>
    <p:extLst>
      <p:ext uri="{BB962C8B-B14F-4D97-AF65-F5344CB8AC3E}">
        <p14:creationId xmlns:p14="http://schemas.microsoft.com/office/powerpoint/2010/main" val="283006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78057" y="246195"/>
            <a:ext cx="9195954" cy="2031325"/>
          </a:xfrm>
          <a:prstGeom prst="rect">
            <a:avLst/>
          </a:prstGeom>
          <a:noFill/>
        </p:spPr>
        <p:txBody>
          <a:bodyPr wrap="square" rtlCol="0">
            <a:spAutoFit/>
          </a:bodyPr>
          <a:lstStyle/>
          <a:p>
            <a:pPr algn="ctr"/>
            <a:r>
              <a:rPr lang="nl-NL" b="1" dirty="0">
                <a:solidFill>
                  <a:srgbClr val="00B000"/>
                </a:solidFill>
              </a:rPr>
              <a:t>DANKWOORD</a:t>
            </a:r>
          </a:p>
          <a:p>
            <a:r>
              <a:rPr lang="nl-NL" dirty="0">
                <a:solidFill>
                  <a:srgbClr val="00B000"/>
                </a:solidFill>
              </a:rPr>
              <a:t>Dank aan het </a:t>
            </a:r>
            <a:r>
              <a:rPr lang="nl-NL" b="1" dirty="0">
                <a:solidFill>
                  <a:srgbClr val="00B000"/>
                </a:solidFill>
              </a:rPr>
              <a:t>Blue </a:t>
            </a:r>
            <a:r>
              <a:rPr lang="nl-NL" b="1" dirty="0" err="1">
                <a:solidFill>
                  <a:srgbClr val="00B000"/>
                </a:solidFill>
              </a:rPr>
              <a:t>Shield</a:t>
            </a:r>
            <a:r>
              <a:rPr lang="nl-NL" dirty="0">
                <a:solidFill>
                  <a:srgbClr val="00B000"/>
                </a:solidFill>
              </a:rPr>
              <a:t>, en in het bijzonder aan Anne-Sophie Hanse, het </a:t>
            </a:r>
            <a:r>
              <a:rPr lang="nl-NL" b="1" dirty="0">
                <a:solidFill>
                  <a:srgbClr val="00B000"/>
                </a:solidFill>
              </a:rPr>
              <a:t>KIK</a:t>
            </a:r>
            <a:r>
              <a:rPr lang="nl-NL" dirty="0">
                <a:solidFill>
                  <a:srgbClr val="00B000"/>
                </a:solidFill>
              </a:rPr>
              <a:t>, de verschillende </a:t>
            </a:r>
            <a:r>
              <a:rPr lang="nl-NL" b="1" dirty="0">
                <a:solidFill>
                  <a:srgbClr val="00B000"/>
                </a:solidFill>
              </a:rPr>
              <a:t>musea</a:t>
            </a:r>
            <a:r>
              <a:rPr lang="nl-NL" dirty="0">
                <a:solidFill>
                  <a:srgbClr val="00B000"/>
                </a:solidFill>
              </a:rPr>
              <a:t> (</a:t>
            </a:r>
            <a:r>
              <a:rPr lang="nl-NL" dirty="0" err="1">
                <a:solidFill>
                  <a:srgbClr val="00B000"/>
                </a:solidFill>
              </a:rPr>
              <a:t>Vie</a:t>
            </a:r>
            <a:r>
              <a:rPr lang="nl-NL" dirty="0">
                <a:solidFill>
                  <a:srgbClr val="00B000"/>
                </a:solidFill>
              </a:rPr>
              <a:t> </a:t>
            </a:r>
            <a:r>
              <a:rPr lang="nl-NL" dirty="0" err="1">
                <a:solidFill>
                  <a:srgbClr val="00B000"/>
                </a:solidFill>
              </a:rPr>
              <a:t>Wallonne</a:t>
            </a:r>
            <a:r>
              <a:rPr lang="nl-NL" dirty="0">
                <a:solidFill>
                  <a:srgbClr val="00B000"/>
                </a:solidFill>
              </a:rPr>
              <a:t>, Museum M van Leuven, </a:t>
            </a:r>
            <a:r>
              <a:rPr lang="nl-NL" dirty="0" err="1">
                <a:solidFill>
                  <a:srgbClr val="00B000"/>
                </a:solidFill>
              </a:rPr>
              <a:t>Musées</a:t>
            </a:r>
            <a:r>
              <a:rPr lang="nl-NL" dirty="0">
                <a:solidFill>
                  <a:srgbClr val="00B000"/>
                </a:solidFill>
              </a:rPr>
              <a:t> de Liège, </a:t>
            </a:r>
            <a:r>
              <a:rPr lang="nl-NL" dirty="0" err="1">
                <a:solidFill>
                  <a:srgbClr val="00B000"/>
                </a:solidFill>
              </a:rPr>
              <a:t>Trésor</a:t>
            </a:r>
            <a:r>
              <a:rPr lang="nl-NL" dirty="0">
                <a:solidFill>
                  <a:srgbClr val="00B000"/>
                </a:solidFill>
              </a:rPr>
              <a:t> de la </a:t>
            </a:r>
            <a:r>
              <a:rPr lang="nl-NL" dirty="0" err="1">
                <a:solidFill>
                  <a:srgbClr val="00B000"/>
                </a:solidFill>
              </a:rPr>
              <a:t>Cathédrale</a:t>
            </a:r>
            <a:r>
              <a:rPr lang="nl-NL" dirty="0">
                <a:solidFill>
                  <a:srgbClr val="00B000"/>
                </a:solidFill>
              </a:rPr>
              <a:t> de Liège, </a:t>
            </a:r>
            <a:r>
              <a:rPr lang="nl-NL" dirty="0" err="1">
                <a:solidFill>
                  <a:srgbClr val="00B000"/>
                </a:solidFill>
              </a:rPr>
              <a:t>Keramis</a:t>
            </a:r>
            <a:r>
              <a:rPr lang="nl-NL" dirty="0">
                <a:solidFill>
                  <a:srgbClr val="00B000"/>
                </a:solidFill>
              </a:rPr>
              <a:t>, </a:t>
            </a:r>
            <a:r>
              <a:rPr lang="nl-NL" dirty="0" err="1">
                <a:solidFill>
                  <a:srgbClr val="00B000"/>
                </a:solidFill>
              </a:rPr>
              <a:t>Musée</a:t>
            </a:r>
            <a:r>
              <a:rPr lang="nl-NL" dirty="0">
                <a:solidFill>
                  <a:srgbClr val="00B000"/>
                </a:solidFill>
              </a:rPr>
              <a:t> de </a:t>
            </a:r>
            <a:r>
              <a:rPr lang="nl-NL" dirty="0" err="1">
                <a:solidFill>
                  <a:srgbClr val="00B000"/>
                </a:solidFill>
              </a:rPr>
              <a:t>Visé</a:t>
            </a:r>
            <a:r>
              <a:rPr lang="nl-NL" dirty="0">
                <a:solidFill>
                  <a:srgbClr val="00B000"/>
                </a:solidFill>
              </a:rPr>
              <a:t>), aan de zelfstandige </a:t>
            </a:r>
            <a:r>
              <a:rPr lang="nl-NL" b="1" dirty="0">
                <a:solidFill>
                  <a:srgbClr val="00B000"/>
                </a:solidFill>
              </a:rPr>
              <a:t>restaurateurs</a:t>
            </a:r>
            <a:r>
              <a:rPr lang="nl-NL" dirty="0">
                <a:solidFill>
                  <a:srgbClr val="00B000"/>
                </a:solidFill>
              </a:rPr>
              <a:t>, waaronder J.A. </a:t>
            </a:r>
            <a:r>
              <a:rPr lang="nl-NL" dirty="0" err="1">
                <a:solidFill>
                  <a:srgbClr val="00B000"/>
                </a:solidFill>
              </a:rPr>
              <a:t>Glatigny</a:t>
            </a:r>
            <a:r>
              <a:rPr lang="nl-NL" dirty="0">
                <a:solidFill>
                  <a:srgbClr val="00B000"/>
                </a:solidFill>
              </a:rPr>
              <a:t>, Catherine Cools, Saint-Luc Liège, Laurence </a:t>
            </a:r>
            <a:r>
              <a:rPr lang="nl-NL" dirty="0" err="1">
                <a:solidFill>
                  <a:srgbClr val="00B000"/>
                </a:solidFill>
              </a:rPr>
              <a:t>Lenne</a:t>
            </a:r>
            <a:r>
              <a:rPr lang="nl-NL" dirty="0">
                <a:solidFill>
                  <a:srgbClr val="00B000"/>
                </a:solidFill>
              </a:rPr>
              <a:t>, de Stad Antwerpen, de Universiteit Antwerpen, mijn </a:t>
            </a:r>
            <a:r>
              <a:rPr lang="nl-NL" b="1" dirty="0">
                <a:solidFill>
                  <a:srgbClr val="00B000"/>
                </a:solidFill>
              </a:rPr>
              <a:t>team, de collega’s van de </a:t>
            </a:r>
            <a:r>
              <a:rPr lang="nl-NL" b="1" dirty="0" err="1">
                <a:solidFill>
                  <a:srgbClr val="00B000"/>
                </a:solidFill>
              </a:rPr>
              <a:t>projectcel</a:t>
            </a:r>
            <a:r>
              <a:rPr lang="nl-NL" b="1" dirty="0">
                <a:solidFill>
                  <a:srgbClr val="00B000"/>
                </a:solidFill>
              </a:rPr>
              <a:t> en alle vrijwilligers </a:t>
            </a:r>
            <a:r>
              <a:rPr lang="nl-NL" dirty="0">
                <a:solidFill>
                  <a:srgbClr val="00B000"/>
                </a:solidFill>
              </a:rPr>
              <a:t>die ons zijn komen helpen. </a:t>
            </a:r>
          </a:p>
        </p:txBody>
      </p:sp>
      <p:pic>
        <p:nvPicPr>
          <p:cNvPr id="2" name="Image 1"/>
          <p:cNvPicPr>
            <a:picLocks noChangeAspect="1"/>
          </p:cNvPicPr>
          <p:nvPr/>
        </p:nvPicPr>
        <p:blipFill>
          <a:blip r:embed="rId2"/>
          <a:stretch>
            <a:fillRect/>
          </a:stretch>
        </p:blipFill>
        <p:spPr>
          <a:xfrm>
            <a:off x="11350889" y="0"/>
            <a:ext cx="829128" cy="829128"/>
          </a:xfrm>
          <a:prstGeom prst="rect">
            <a:avLst/>
          </a:prstGeom>
        </p:spPr>
      </p:pic>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896" y="2365176"/>
            <a:ext cx="1800239" cy="2505456"/>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1954" y="2333438"/>
            <a:ext cx="1388121" cy="2546087"/>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181" y="2435743"/>
            <a:ext cx="3277708" cy="2309738"/>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0060" y="5063347"/>
            <a:ext cx="4862804" cy="1536552"/>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4921" y="5063347"/>
            <a:ext cx="2314604" cy="1648813"/>
          </a:xfrm>
          <a:prstGeom prst="rect">
            <a:avLst/>
          </a:prstGeom>
        </p:spPr>
      </p:pic>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4731" y="2122927"/>
            <a:ext cx="2045993" cy="2879004"/>
          </a:xfrm>
          <a:prstGeom prst="rect">
            <a:avLst/>
          </a:prstGeom>
        </p:spPr>
      </p:pic>
      <p:pic>
        <p:nvPicPr>
          <p:cNvPr id="10" name="Imag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51582" y="5088234"/>
            <a:ext cx="2155621" cy="1534510"/>
          </a:xfrm>
          <a:prstGeom prst="rect">
            <a:avLst/>
          </a:prstGeom>
        </p:spPr>
      </p:pic>
      <p:pic>
        <p:nvPicPr>
          <p:cNvPr id="11" name="Imag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896" y="5001931"/>
            <a:ext cx="2276856" cy="1620813"/>
          </a:xfrm>
          <a:prstGeom prst="rect">
            <a:avLst/>
          </a:prstGeom>
        </p:spPr>
      </p:pic>
      <p:pic>
        <p:nvPicPr>
          <p:cNvPr id="12" name="Imag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23402" y="2333438"/>
            <a:ext cx="1789875" cy="2514349"/>
          </a:xfrm>
          <a:prstGeom prst="rect">
            <a:avLst/>
          </a:prstGeom>
        </p:spPr>
      </p:pic>
    </p:spTree>
    <p:extLst>
      <p:ext uri="{BB962C8B-B14F-4D97-AF65-F5344CB8AC3E}">
        <p14:creationId xmlns:p14="http://schemas.microsoft.com/office/powerpoint/2010/main" val="351332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035" y="1891146"/>
            <a:ext cx="5320143" cy="3990107"/>
          </a:xfrm>
          <a:prstGeom prst="rect">
            <a:avLst/>
          </a:prstGeom>
        </p:spPr>
      </p:pic>
      <p:sp>
        <p:nvSpPr>
          <p:cNvPr id="3" name="ZoneTexte 2"/>
          <p:cNvSpPr txBox="1"/>
          <p:nvPr/>
        </p:nvSpPr>
        <p:spPr>
          <a:xfrm>
            <a:off x="34876" y="972419"/>
            <a:ext cx="11706603" cy="830997"/>
          </a:xfrm>
          <a:prstGeom prst="rect">
            <a:avLst/>
          </a:prstGeom>
          <a:noFill/>
        </p:spPr>
        <p:txBody>
          <a:bodyPr wrap="none" rtlCol="0">
            <a:spAutoFit/>
          </a:bodyPr>
          <a:lstStyle/>
          <a:p>
            <a:pPr algn="ctr"/>
            <a:r>
              <a:rPr lang="nl-NL" sz="2400" dirty="0">
                <a:solidFill>
                  <a:srgbClr val="00B000"/>
                </a:solidFill>
              </a:rPr>
              <a:t>Op 14 juli tegen 16u bereikt het water bijna de bovenkant van de bogen van de brug Al </a:t>
            </a:r>
            <a:r>
              <a:rPr lang="nl-NL" sz="2400" dirty="0" err="1">
                <a:solidFill>
                  <a:srgbClr val="00B000"/>
                </a:solidFill>
              </a:rPr>
              <a:t>Cute</a:t>
            </a:r>
            <a:r>
              <a:rPr lang="nl-NL" sz="2400" dirty="0">
                <a:solidFill>
                  <a:srgbClr val="00B000"/>
                </a:solidFill>
              </a:rPr>
              <a:t> </a:t>
            </a:r>
          </a:p>
          <a:p>
            <a:pPr algn="ctr"/>
            <a:r>
              <a:rPr lang="nl-NL" sz="2400" dirty="0">
                <a:solidFill>
                  <a:srgbClr val="00B000"/>
                </a:solidFill>
              </a:rPr>
              <a:t>(naast het museum voor Schone Kunsten).</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5272" y="1891146"/>
            <a:ext cx="5320143" cy="3990107"/>
          </a:xfrm>
          <a:prstGeom prst="rect">
            <a:avLst/>
          </a:prstGeom>
        </p:spPr>
      </p:pic>
      <p:pic>
        <p:nvPicPr>
          <p:cNvPr id="5" name="Image 4"/>
          <p:cNvPicPr>
            <a:picLocks noChangeAspect="1"/>
          </p:cNvPicPr>
          <p:nvPr/>
        </p:nvPicPr>
        <p:blipFill>
          <a:blip r:embed="rId4"/>
          <a:stretch>
            <a:fillRect/>
          </a:stretch>
        </p:blipFill>
        <p:spPr>
          <a:xfrm>
            <a:off x="11362872" y="6028872"/>
            <a:ext cx="829128" cy="829128"/>
          </a:xfrm>
          <a:prstGeom prst="rect">
            <a:avLst/>
          </a:prstGeom>
        </p:spPr>
      </p:pic>
    </p:spTree>
    <p:extLst>
      <p:ext uri="{BB962C8B-B14F-4D97-AF65-F5344CB8AC3E}">
        <p14:creationId xmlns:p14="http://schemas.microsoft.com/office/powerpoint/2010/main" val="29490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85618" y="1578324"/>
            <a:ext cx="5865411" cy="4399058"/>
          </a:xfrm>
        </p:spPr>
      </p:pic>
      <p:pic>
        <p:nvPicPr>
          <p:cNvPr id="7" name="Espace réservé du contenu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5976380" y="1544662"/>
            <a:ext cx="5651184" cy="4238387"/>
          </a:xfrm>
        </p:spPr>
      </p:pic>
      <p:sp>
        <p:nvSpPr>
          <p:cNvPr id="12" name="ZoneTexte 11"/>
          <p:cNvSpPr txBox="1"/>
          <p:nvPr/>
        </p:nvSpPr>
        <p:spPr>
          <a:xfrm>
            <a:off x="10299374" y="6207280"/>
            <a:ext cx="1243584" cy="369332"/>
          </a:xfrm>
          <a:prstGeom prst="rect">
            <a:avLst/>
          </a:prstGeom>
          <a:noFill/>
        </p:spPr>
        <p:txBody>
          <a:bodyPr wrap="square" rtlCol="0">
            <a:spAutoFit/>
          </a:bodyPr>
          <a:lstStyle/>
          <a:p>
            <a:r>
              <a:rPr lang="nl-NL" sz="900"/>
              <a:t>© C</a:t>
            </a:r>
            <a:r>
              <a:rPr lang="nl-NL"/>
              <a:t> </a:t>
            </a:r>
            <a:r>
              <a:rPr lang="nl-NL" sz="900"/>
              <a:t>Busch</a:t>
            </a:r>
          </a:p>
        </p:txBody>
      </p:sp>
      <p:pic>
        <p:nvPicPr>
          <p:cNvPr id="13" name="Image 12"/>
          <p:cNvPicPr>
            <a:picLocks noChangeAspect="1"/>
          </p:cNvPicPr>
          <p:nvPr/>
        </p:nvPicPr>
        <p:blipFill>
          <a:blip r:embed="rId4"/>
          <a:stretch>
            <a:fillRect/>
          </a:stretch>
        </p:blipFill>
        <p:spPr>
          <a:xfrm>
            <a:off x="11362872" y="5977382"/>
            <a:ext cx="829128" cy="829128"/>
          </a:xfrm>
          <a:prstGeom prst="rect">
            <a:avLst/>
          </a:prstGeom>
        </p:spPr>
      </p:pic>
    </p:spTree>
    <p:extLst>
      <p:ext uri="{BB962C8B-B14F-4D97-AF65-F5344CB8AC3E}">
        <p14:creationId xmlns:p14="http://schemas.microsoft.com/office/powerpoint/2010/main" val="97739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6151" y="365126"/>
            <a:ext cx="10515600" cy="1325563"/>
          </a:xfrm>
        </p:spPr>
        <p:txBody>
          <a:bodyPr>
            <a:normAutofit/>
          </a:bodyPr>
          <a:lstStyle/>
          <a:p>
            <a:pPr algn="ctr"/>
            <a:r>
              <a:rPr lang="nl-NL" b="1" dirty="0" err="1">
                <a:solidFill>
                  <a:srgbClr val="00B000"/>
                </a:solidFill>
              </a:rPr>
              <a:t>Musée</a:t>
            </a:r>
            <a:r>
              <a:rPr lang="nl-NL" b="1" dirty="0">
                <a:solidFill>
                  <a:srgbClr val="00B000"/>
                </a:solidFill>
              </a:rPr>
              <a:t> </a:t>
            </a:r>
            <a:r>
              <a:rPr lang="nl-NL" b="1" dirty="0" err="1">
                <a:solidFill>
                  <a:srgbClr val="00B000"/>
                </a:solidFill>
              </a:rPr>
              <a:t>d’Archéologie</a:t>
            </a:r>
            <a:r>
              <a:rPr lang="nl-NL" b="1" dirty="0">
                <a:solidFill>
                  <a:srgbClr val="00B000"/>
                </a:solidFill>
              </a:rPr>
              <a:t> et de Folklore</a:t>
            </a:r>
            <a:br>
              <a:rPr lang="nl-NL" b="1" dirty="0">
                <a:solidFill>
                  <a:srgbClr val="00B000"/>
                </a:solidFill>
              </a:rPr>
            </a:br>
            <a:r>
              <a:rPr lang="nl-NL" sz="2800" b="1" dirty="0">
                <a:solidFill>
                  <a:srgbClr val="00B000"/>
                </a:solidFill>
              </a:rPr>
              <a:t>gebouw uit de </a:t>
            </a:r>
            <a:r>
              <a:rPr lang="nl-NL" sz="2800" b="1" dirty="0" err="1">
                <a:solidFill>
                  <a:srgbClr val="00B000"/>
                </a:solidFill>
              </a:rPr>
              <a:t>XVIIIe</a:t>
            </a:r>
            <a:r>
              <a:rPr lang="nl-NL" sz="2800" b="1" dirty="0">
                <a:solidFill>
                  <a:srgbClr val="00B000"/>
                </a:solidFill>
              </a:rPr>
              <a:t> eeuw, binnen- en buitenkant geklasseerd </a:t>
            </a:r>
          </a:p>
        </p:txBody>
      </p:sp>
      <p:pic>
        <p:nvPicPr>
          <p:cNvPr id="5" name="Espace réservé du contenu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40249" y="2080809"/>
            <a:ext cx="6232942" cy="3954231"/>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651172" y="1712694"/>
            <a:ext cx="3819574" cy="5145306"/>
          </a:xfrm>
        </p:spPr>
      </p:pic>
      <p:pic>
        <p:nvPicPr>
          <p:cNvPr id="3" name="Image 2"/>
          <p:cNvPicPr>
            <a:picLocks noChangeAspect="1"/>
          </p:cNvPicPr>
          <p:nvPr/>
        </p:nvPicPr>
        <p:blipFill>
          <a:blip r:embed="rId4"/>
          <a:stretch>
            <a:fillRect/>
          </a:stretch>
        </p:blipFill>
        <p:spPr>
          <a:xfrm>
            <a:off x="11470746" y="6035040"/>
            <a:ext cx="822960" cy="822960"/>
          </a:xfrm>
          <a:prstGeom prst="rect">
            <a:avLst/>
          </a:prstGeom>
        </p:spPr>
      </p:pic>
    </p:spTree>
    <p:extLst>
      <p:ext uri="{BB962C8B-B14F-4D97-AF65-F5344CB8AC3E}">
        <p14:creationId xmlns:p14="http://schemas.microsoft.com/office/powerpoint/2010/main" val="208915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79170" y="2945346"/>
            <a:ext cx="5519846" cy="3679897"/>
          </a:xfrm>
        </p:spPr>
      </p:pic>
      <p:pic>
        <p:nvPicPr>
          <p:cNvPr id="6" name="Espace réservé du conten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65536" y="531598"/>
            <a:ext cx="5568987" cy="3712658"/>
          </a:xfrm>
        </p:spPr>
      </p:pic>
      <p:pic>
        <p:nvPicPr>
          <p:cNvPr id="3" name="Image 2"/>
          <p:cNvPicPr>
            <a:picLocks noChangeAspect="1"/>
          </p:cNvPicPr>
          <p:nvPr/>
        </p:nvPicPr>
        <p:blipFill>
          <a:blip r:embed="rId4"/>
          <a:stretch>
            <a:fillRect/>
          </a:stretch>
        </p:blipFill>
        <p:spPr>
          <a:xfrm>
            <a:off x="11362872" y="5940516"/>
            <a:ext cx="829128" cy="829128"/>
          </a:xfrm>
          <a:prstGeom prst="rect">
            <a:avLst/>
          </a:prstGeom>
        </p:spPr>
      </p:pic>
    </p:spTree>
    <p:extLst>
      <p:ext uri="{BB962C8B-B14F-4D97-AF65-F5344CB8AC3E}">
        <p14:creationId xmlns:p14="http://schemas.microsoft.com/office/powerpoint/2010/main" val="45273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162291" y="1040318"/>
            <a:ext cx="4168046" cy="5557396"/>
          </a:xfrm>
        </p:spPr>
      </p:pic>
      <p:sp>
        <p:nvSpPr>
          <p:cNvPr id="5" name="ZoneTexte 4"/>
          <p:cNvSpPr txBox="1"/>
          <p:nvPr/>
        </p:nvSpPr>
        <p:spPr>
          <a:xfrm>
            <a:off x="592282" y="124691"/>
            <a:ext cx="10993582"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De </a:t>
            </a:r>
            <a:r>
              <a:rPr kumimoji="0" lang="nl-NL" sz="2400" b="1" i="0" u="none" strike="noStrike" cap="none" normalizeH="0" baseline="0" noProof="0" dirty="0">
                <a:ln>
                  <a:noFill/>
                </a:ln>
                <a:solidFill>
                  <a:srgbClr val="00B000"/>
                </a:solidFill>
                <a:effectLst/>
                <a:uLnTx/>
                <a:uFillTx/>
                <a:latin typeface="Calibri" panose="020F0502020204030204"/>
                <a:ea typeface="+mn-ea"/>
                <a:cs typeface="+mn-cs"/>
              </a:rPr>
              <a:t>kelderverdieping </a:t>
            </a: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van het Museum voor Archeologie heeft volledig onder water gestaan, en op het </a:t>
            </a:r>
            <a:r>
              <a:rPr kumimoji="0" lang="nl-NL" sz="2400" b="1" i="0" u="none" strike="noStrike" cap="none" normalizeH="0" baseline="0" noProof="0" dirty="0">
                <a:ln>
                  <a:noFill/>
                </a:ln>
                <a:solidFill>
                  <a:srgbClr val="00B000"/>
                </a:solidFill>
                <a:effectLst/>
                <a:uLnTx/>
                <a:uFillTx/>
                <a:latin typeface="Calibri" panose="020F0502020204030204"/>
                <a:ea typeface="+mn-ea"/>
                <a:cs typeface="+mn-cs"/>
              </a:rPr>
              <a:t>gelijkvloers</a:t>
            </a:r>
            <a:r>
              <a:rPr kumimoji="0" lang="nl-NL" sz="2400" b="0" i="0" u="none" strike="noStrike" cap="none" normalizeH="0" baseline="0" noProof="0" dirty="0">
                <a:ln>
                  <a:noFill/>
                </a:ln>
                <a:solidFill>
                  <a:srgbClr val="00B000"/>
                </a:solidFill>
                <a:effectLst/>
                <a:uLnTx/>
                <a:uFillTx/>
                <a:latin typeface="Calibri" panose="020F0502020204030204"/>
                <a:ea typeface="+mn-ea"/>
                <a:cs typeface="+mn-cs"/>
              </a:rPr>
              <a:t> heeft 1 meter water gestaan. </a:t>
            </a:r>
          </a:p>
        </p:txBody>
      </p:sp>
      <p:pic>
        <p:nvPicPr>
          <p:cNvPr id="2" name="Image 1"/>
          <p:cNvPicPr>
            <a:picLocks noChangeAspect="1"/>
          </p:cNvPicPr>
          <p:nvPr/>
        </p:nvPicPr>
        <p:blipFill>
          <a:blip r:embed="rId3"/>
          <a:stretch>
            <a:fillRect/>
          </a:stretch>
        </p:blipFill>
        <p:spPr>
          <a:xfrm>
            <a:off x="11362872" y="6028872"/>
            <a:ext cx="829128" cy="829128"/>
          </a:xfrm>
          <a:prstGeom prst="rect">
            <a:avLst/>
          </a:prstGeom>
        </p:spPr>
      </p:pic>
      <p:pic>
        <p:nvPicPr>
          <p:cNvPr id="3" name="Image 2"/>
          <p:cNvPicPr>
            <a:picLocks noChangeAspect="1"/>
          </p:cNvPicPr>
          <p:nvPr/>
        </p:nvPicPr>
        <p:blipFill>
          <a:blip r:embed="rId4"/>
          <a:stretch>
            <a:fillRect/>
          </a:stretch>
        </p:blipFill>
        <p:spPr>
          <a:xfrm>
            <a:off x="356445" y="1421318"/>
            <a:ext cx="3911919" cy="2932915"/>
          </a:xfrm>
          <a:prstGeom prst="rect">
            <a:avLst/>
          </a:prstGeom>
        </p:spPr>
      </p:pic>
      <p:pic>
        <p:nvPicPr>
          <p:cNvPr id="4" name="Image 3"/>
          <p:cNvPicPr>
            <a:picLocks noChangeAspect="1"/>
          </p:cNvPicPr>
          <p:nvPr/>
        </p:nvPicPr>
        <p:blipFill>
          <a:blip r:embed="rId5"/>
          <a:stretch>
            <a:fillRect/>
          </a:stretch>
        </p:blipFill>
        <p:spPr>
          <a:xfrm>
            <a:off x="2922630" y="3646994"/>
            <a:ext cx="3944454" cy="2950720"/>
          </a:xfrm>
          <a:prstGeom prst="rect">
            <a:avLst/>
          </a:prstGeom>
        </p:spPr>
      </p:pic>
    </p:spTree>
    <p:extLst>
      <p:ext uri="{BB962C8B-B14F-4D97-AF65-F5344CB8AC3E}">
        <p14:creationId xmlns:p14="http://schemas.microsoft.com/office/powerpoint/2010/main" val="27920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1362872" y="6028871"/>
            <a:ext cx="829128" cy="829128"/>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16" y="3536097"/>
            <a:ext cx="4429204" cy="3321903"/>
          </a:xfrm>
          <a:prstGeom prst="rect">
            <a:avLst/>
          </a:prstGeom>
        </p:spPr>
      </p:pic>
      <p:pic>
        <p:nvPicPr>
          <p:cNvPr id="5" name="Image 4"/>
          <p:cNvPicPr>
            <a:picLocks noChangeAspect="1"/>
          </p:cNvPicPr>
          <p:nvPr/>
        </p:nvPicPr>
        <p:blipFill>
          <a:blip r:embed="rId4"/>
          <a:stretch>
            <a:fillRect/>
          </a:stretch>
        </p:blipFill>
        <p:spPr>
          <a:xfrm>
            <a:off x="5202936" y="171104"/>
            <a:ext cx="4429203" cy="3321903"/>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016" y="171105"/>
            <a:ext cx="4429204" cy="3321903"/>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2935" y="3536097"/>
            <a:ext cx="4429203" cy="3321902"/>
          </a:xfrm>
          <a:prstGeom prst="rect">
            <a:avLst/>
          </a:prstGeom>
        </p:spPr>
      </p:pic>
    </p:spTree>
    <p:extLst>
      <p:ext uri="{BB962C8B-B14F-4D97-AF65-F5344CB8AC3E}">
        <p14:creationId xmlns:p14="http://schemas.microsoft.com/office/powerpoint/2010/main" val="16632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1915</TotalTime>
  <Words>763</Words>
  <Application>Microsoft Office PowerPoint</Application>
  <PresentationFormat>Breedbeeld</PresentationFormat>
  <Paragraphs>55</Paragraphs>
  <Slides>32</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32</vt:i4>
      </vt:variant>
    </vt:vector>
  </HeadingPairs>
  <TitlesOfParts>
    <vt:vector size="37" baseType="lpstr">
      <vt:lpstr>Arial</vt:lpstr>
      <vt:lpstr>Calibri</vt:lpstr>
      <vt:lpstr>Calibri Light</vt:lpstr>
      <vt:lpstr>Wingdings</vt:lpstr>
      <vt:lpstr>Thème Office</vt:lpstr>
      <vt:lpstr>UNESCO 03/05/2022 Hoe beschermen we ons cultureel erfgoed tegen klimaatrampen?</vt:lpstr>
      <vt:lpstr>Musées de Verviers</vt:lpstr>
      <vt:lpstr>PowerPoint-presentatie</vt:lpstr>
      <vt:lpstr>PowerPoint-presentatie</vt:lpstr>
      <vt:lpstr>PowerPoint-presentatie</vt:lpstr>
      <vt:lpstr>Musée d’Archéologie et de Folklore gebouw uit de XVIIIe eeuw, binnen- en buitenkant geklasseerd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Het Musée des Beaux Arts et de la Céramique oude gasthuis uit de XVIIe eeuw  (het enige burgerlijke openbare gebouw uit de XVIIe eeuw dat nog in goede staat is)</vt:lpstr>
      <vt:lpstr>PowerPoint-presentatie</vt:lpstr>
      <vt:lpstr>PowerPoint-presentatie</vt:lpstr>
      <vt:lpstr>In de nacht van 14 op 15 juli 2021 staat de kelderverdieping volledig onder water, en staat er op het gelijkvloers zo’n 15 à 20 cm water.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Musées de Verviers</dc:title>
  <dc:creator>HENRY Caroline</dc:creator>
  <cp:lastModifiedBy>Van Damme Lukas</cp:lastModifiedBy>
  <cp:revision>92</cp:revision>
  <dcterms:created xsi:type="dcterms:W3CDTF">2021-11-19T12:13:19Z</dcterms:created>
  <dcterms:modified xsi:type="dcterms:W3CDTF">2022-04-22T07:41:51Z</dcterms:modified>
</cp:coreProperties>
</file>