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329" r:id="rId3"/>
    <p:sldId id="260" r:id="rId4"/>
    <p:sldId id="262" r:id="rId5"/>
    <p:sldId id="263" r:id="rId6"/>
    <p:sldId id="266" r:id="rId7"/>
    <p:sldId id="267" r:id="rId8"/>
    <p:sldId id="268" r:id="rId9"/>
    <p:sldId id="270" r:id="rId10"/>
    <p:sldId id="272" r:id="rId11"/>
    <p:sldId id="273" r:id="rId12"/>
    <p:sldId id="274" r:id="rId13"/>
    <p:sldId id="275" r:id="rId14"/>
    <p:sldId id="276" r:id="rId15"/>
    <p:sldId id="277" r:id="rId16"/>
    <p:sldId id="330" r:id="rId17"/>
    <p:sldId id="280" r:id="rId18"/>
    <p:sldId id="283" r:id="rId19"/>
    <p:sldId id="284" r:id="rId20"/>
    <p:sldId id="285" r:id="rId21"/>
    <p:sldId id="292"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6504" autoAdjust="0"/>
  </p:normalViewPr>
  <p:slideViewPr>
    <p:cSldViewPr snapToGrid="0">
      <p:cViewPr varScale="1">
        <p:scale>
          <a:sx n="73" d="100"/>
          <a:sy n="73" d="100"/>
        </p:scale>
        <p:origin x="197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7497649919001255E-2"/>
          <c:y val="3.4440488558090968E-2"/>
          <c:w val="0.92687733759842517"/>
          <c:h val="0.80761135533886841"/>
        </c:manualLayout>
      </c:layout>
      <c:barChart>
        <c:barDir val="col"/>
        <c:grouping val="clustered"/>
        <c:varyColors val="0"/>
        <c:ser>
          <c:idx val="0"/>
          <c:order val="0"/>
          <c:tx>
            <c:strRef>
              <c:f>Feuil1!$B$1</c:f>
              <c:strCache>
                <c:ptCount val="1"/>
                <c:pt idx="0">
                  <c:v>geëvacueerde palleten
Total palettes évacuées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1"/>
                <c:pt idx="0">
                  <c:v>Palettes (tout matériaux confondus)</c:v>
                </c:pt>
              </c:strCache>
            </c:strRef>
          </c:cat>
          <c:val>
            <c:numRef>
              <c:f>Feuil1!$B$2:$B$5</c:f>
              <c:numCache>
                <c:formatCode>General</c:formatCode>
                <c:ptCount val="4"/>
                <c:pt idx="0">
                  <c:v>358</c:v>
                </c:pt>
              </c:numCache>
            </c:numRef>
          </c:val>
          <c:extLst>
            <c:ext xmlns:c16="http://schemas.microsoft.com/office/drawing/2014/chart" uri="{C3380CC4-5D6E-409C-BE32-E72D297353CC}">
              <c16:uniqueId val="{00000000-0A5D-4777-952D-BF0D79284064}"/>
            </c:ext>
          </c:extLst>
        </c:ser>
        <c:ser>
          <c:idx val="1"/>
          <c:order val="1"/>
          <c:tx>
            <c:strRef>
              <c:f>Feuil1!$C$1</c:f>
              <c:strCache>
                <c:ptCount val="1"/>
                <c:pt idx="0">
                  <c:v>gesorteerde palleten
palettes triées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1"/>
                <c:pt idx="0">
                  <c:v>Palettes (tout matériaux confondus)</c:v>
                </c:pt>
              </c:strCache>
            </c:strRef>
          </c:cat>
          <c:val>
            <c:numRef>
              <c:f>Feuil1!$C$2:$C$5</c:f>
              <c:numCache>
                <c:formatCode>General</c:formatCode>
                <c:ptCount val="4"/>
                <c:pt idx="0">
                  <c:v>358</c:v>
                </c:pt>
              </c:numCache>
            </c:numRef>
          </c:val>
          <c:extLst>
            <c:ext xmlns:c16="http://schemas.microsoft.com/office/drawing/2014/chart" uri="{C3380CC4-5D6E-409C-BE32-E72D297353CC}">
              <c16:uniqueId val="{00000001-0A5D-4777-952D-BF0D79284064}"/>
            </c:ext>
          </c:extLst>
        </c:ser>
        <c:ser>
          <c:idx val="2"/>
          <c:order val="2"/>
          <c:tx>
            <c:strRef>
              <c:f>Feuil1!$D$1</c:f>
              <c:strCache>
                <c:ptCount val="1"/>
                <c:pt idx="0">
                  <c:v>geëtiketteerde palleten
palettes étiquetées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1"/>
                <c:pt idx="0">
                  <c:v>Palettes (tout matériaux confondus)</c:v>
                </c:pt>
              </c:strCache>
            </c:strRef>
          </c:cat>
          <c:val>
            <c:numRef>
              <c:f>Feuil1!$D$2:$D$5</c:f>
              <c:numCache>
                <c:formatCode>General</c:formatCode>
                <c:ptCount val="4"/>
                <c:pt idx="0">
                  <c:v>75.5</c:v>
                </c:pt>
              </c:numCache>
            </c:numRef>
          </c:val>
          <c:extLst>
            <c:ext xmlns:c16="http://schemas.microsoft.com/office/drawing/2014/chart" uri="{C3380CC4-5D6E-409C-BE32-E72D297353CC}">
              <c16:uniqueId val="{00000002-0A5D-4777-952D-BF0D79284064}"/>
            </c:ext>
          </c:extLst>
        </c:ser>
        <c:ser>
          <c:idx val="3"/>
          <c:order val="3"/>
          <c:tx>
            <c:strRef>
              <c:f>Feuil1!$E$1</c:f>
              <c:strCache>
                <c:ptCount val="1"/>
                <c:pt idx="0">
                  <c:v>behandelde palleten
palettes traitées</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1"/>
                <c:pt idx="0">
                  <c:v>Palettes (tout matériaux confondus)</c:v>
                </c:pt>
              </c:strCache>
            </c:strRef>
          </c:cat>
          <c:val>
            <c:numRef>
              <c:f>Feuil1!$E$2:$E$5</c:f>
              <c:numCache>
                <c:formatCode>General</c:formatCode>
                <c:ptCount val="4"/>
                <c:pt idx="0">
                  <c:v>114</c:v>
                </c:pt>
              </c:numCache>
            </c:numRef>
          </c:val>
          <c:extLst>
            <c:ext xmlns:c16="http://schemas.microsoft.com/office/drawing/2014/chart" uri="{C3380CC4-5D6E-409C-BE32-E72D297353CC}">
              <c16:uniqueId val="{00000003-0A5D-4777-952D-BF0D79284064}"/>
            </c:ext>
          </c:extLst>
        </c:ser>
        <c:ser>
          <c:idx val="4"/>
          <c:order val="4"/>
          <c:tx>
            <c:strRef>
              <c:f>Feuil1!$F$1</c:f>
              <c:strCache>
                <c:ptCount val="1"/>
                <c:pt idx="0">
                  <c:v>geïnventariseerd paletten
palettes encodées</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Feuil1!$A$2:$A$5</c:f>
              <c:strCache>
                <c:ptCount val="1"/>
                <c:pt idx="0">
                  <c:v>Palettes (tout matériaux confondus)</c:v>
                </c:pt>
              </c:strCache>
            </c:strRef>
          </c:cat>
          <c:val>
            <c:numRef>
              <c:f>Feuil1!$F$2:$F$5</c:f>
              <c:numCache>
                <c:formatCode>General</c:formatCode>
                <c:ptCount val="4"/>
                <c:pt idx="0">
                  <c:v>48.5</c:v>
                </c:pt>
              </c:numCache>
            </c:numRef>
          </c:val>
          <c:extLst>
            <c:ext xmlns:c16="http://schemas.microsoft.com/office/drawing/2014/chart" uri="{C3380CC4-5D6E-409C-BE32-E72D297353CC}">
              <c16:uniqueId val="{00000004-0A5D-4777-952D-BF0D79284064}"/>
            </c:ext>
          </c:extLst>
        </c:ser>
        <c:dLbls>
          <c:showLegendKey val="0"/>
          <c:showVal val="0"/>
          <c:showCatName val="0"/>
          <c:showSerName val="0"/>
          <c:showPercent val="0"/>
          <c:showBubbleSize val="0"/>
        </c:dLbls>
        <c:gapWidth val="219"/>
        <c:axId val="1408470128"/>
        <c:axId val="1408457232"/>
      </c:barChart>
      <c:catAx>
        <c:axId val="1408470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08457232"/>
        <c:crosses val="autoZero"/>
        <c:auto val="1"/>
        <c:lblAlgn val="ctr"/>
        <c:lblOffset val="100"/>
        <c:noMultiLvlLbl val="0"/>
      </c:catAx>
      <c:valAx>
        <c:axId val="140845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1408470128"/>
        <c:crosses val="autoZero"/>
        <c:crossBetween val="between"/>
      </c:valAx>
      <c:spPr>
        <a:noFill/>
        <a:ln>
          <a:noFill/>
        </a:ln>
        <a:effectLst/>
      </c:spPr>
    </c:plotArea>
    <c:legend>
      <c:legendPos val="b"/>
      <c:layout>
        <c:manualLayout>
          <c:xMode val="edge"/>
          <c:yMode val="edge"/>
          <c:x val="2.0154476651075299E-2"/>
          <c:y val="0.89721449146072207"/>
          <c:w val="0.95918911364673753"/>
          <c:h val="8.786110813466942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183866-20B7-47C2-B642-B79298908644}" type="datetimeFigureOut">
              <a:rPr lang="fr-FR" smtClean="0"/>
              <a:t>27/04/2022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52EFA9-6A3B-4E6F-8A08-FBC5F5CB3EBF}" type="slidenum">
              <a:rPr lang="fr-FR" smtClean="0"/>
              <a:t>‹N°›</a:t>
            </a:fld>
            <a:endParaRPr lang="fr-FR"/>
          </a:p>
        </p:txBody>
      </p:sp>
    </p:spTree>
    <p:extLst>
      <p:ext uri="{BB962C8B-B14F-4D97-AF65-F5344CB8AC3E}">
        <p14:creationId xmlns:p14="http://schemas.microsoft.com/office/powerpoint/2010/main" val="2700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1abb0d9dc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1abb0d9dc1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solidFill>
                  <a:srgbClr val="1155CC"/>
                </a:solidFill>
              </a:rPr>
              <a:t>Suite à un sinistre, la période la plus longue et peut-être la plus cruelle est celle du relèvement.</a:t>
            </a:r>
          </a:p>
          <a:p>
            <a:pPr marL="0" lvl="0" indent="0" algn="l" rtl="0">
              <a:spcBef>
                <a:spcPts val="0"/>
              </a:spcBef>
              <a:spcAft>
                <a:spcPts val="0"/>
              </a:spcAft>
              <a:buNone/>
            </a:pPr>
            <a:r>
              <a:rPr lang="fr-FR" dirty="0">
                <a:solidFill>
                  <a:srgbClr val="1155CC"/>
                </a:solidFill>
              </a:rPr>
              <a:t>Se pose une interminable série de questions : comment organiser le travail, comment prioriser les collections, sur quelles équipes pourrons-nous compter et pendant combien de temps, comment garder le cap, quelles seront les pertes et les dégâts à long terme, quel budget, quel planning, quelle collection restaurer, où allons-nous déménager, quel avenir pour le CCE ?</a:t>
            </a:r>
          </a:p>
          <a:p>
            <a:pPr marL="0" lvl="0" indent="0" algn="l" rtl="0">
              <a:spcBef>
                <a:spcPts val="0"/>
              </a:spcBef>
              <a:spcAft>
                <a:spcPts val="0"/>
              </a:spcAft>
              <a:buNone/>
            </a:pPr>
            <a:endParaRPr lang="fr-FR" dirty="0">
              <a:solidFill>
                <a:srgbClr val="1155CC"/>
              </a:solidFill>
            </a:endParaRPr>
          </a:p>
          <a:p>
            <a:pPr marL="0" lvl="0" indent="0" algn="l" rtl="0">
              <a:spcBef>
                <a:spcPts val="0"/>
              </a:spcBef>
              <a:spcAft>
                <a:spcPts val="0"/>
              </a:spcAft>
              <a:buNone/>
            </a:pPr>
            <a:r>
              <a:rPr lang="fr-FR" dirty="0">
                <a:solidFill>
                  <a:srgbClr val="1155CC"/>
                </a:solidFill>
              </a:rPr>
              <a:t>Pour une petite partie de ces questions, j’ai maintenant des réponses…</a:t>
            </a:r>
          </a:p>
          <a:p>
            <a:pPr marL="0" lvl="0" indent="0" algn="l" rtl="0">
              <a:spcBef>
                <a:spcPts val="0"/>
              </a:spcBef>
              <a:spcAft>
                <a:spcPts val="0"/>
              </a:spcAft>
              <a:buNone/>
            </a:pPr>
            <a:r>
              <a:rPr lang="fr-FR" dirty="0">
                <a:solidFill>
                  <a:srgbClr val="1155CC"/>
                </a:solidFill>
              </a:rPr>
              <a:t>Mais cette période post sinistre est difficile parce qu’il reste encore beaucoup d’inconnues et que nos administrations, qui commencent tout juste à se préparer à faire face au sinistre, n’ont pas forcément la structure de réponse pour accompagner le retour à la normale. C’est donc un autre chaos qui succède à celui du sinistre…</a:t>
            </a:r>
          </a:p>
          <a:p>
            <a:pPr marL="0" lvl="0" indent="0" algn="l" rtl="0">
              <a:spcBef>
                <a:spcPts val="0"/>
              </a:spcBef>
              <a:spcAft>
                <a:spcPts val="0"/>
              </a:spcAft>
              <a:buNone/>
            </a:pPr>
            <a:endParaRPr lang="fr-FR" dirty="0">
              <a:solidFill>
                <a:srgbClr val="1155CC"/>
              </a:solidFill>
            </a:endParaRPr>
          </a:p>
          <a:p>
            <a:pPr marL="0" lvl="0" indent="0" algn="l" rtl="0">
              <a:spcBef>
                <a:spcPts val="0"/>
              </a:spcBef>
              <a:spcAft>
                <a:spcPts val="0"/>
              </a:spcAft>
              <a:buNone/>
            </a:pPr>
            <a:r>
              <a:rPr lang="fr-FR" dirty="0">
                <a:solidFill>
                  <a:srgbClr val="1155CC"/>
                </a:solidFill>
              </a:rPr>
              <a:t>Il va falloir convaincre de besoins que personne n’avait imaginé, trouver des ressources humaines, matérielles, financières, du soutien et tout cela dans la durée. </a:t>
            </a:r>
          </a:p>
          <a:p>
            <a:pPr marL="0" lvl="0" indent="0" algn="l" rtl="0">
              <a:spcBef>
                <a:spcPts val="0"/>
              </a:spcBef>
              <a:spcAft>
                <a:spcPts val="0"/>
              </a:spcAft>
              <a:buNone/>
            </a:pPr>
            <a:r>
              <a:rPr lang="fr-FR" dirty="0">
                <a:solidFill>
                  <a:srgbClr val="1155CC"/>
                </a:solidFill>
              </a:rPr>
              <a:t>L’après sinistre dévoile des problèmes à géométrie variable qui nécessitent de s’adapter en permanence. </a:t>
            </a:r>
            <a:endParaRPr dirty="0">
              <a:solidFill>
                <a:srgbClr val="1155CC"/>
              </a:solidFill>
            </a:endParaRPr>
          </a:p>
        </p:txBody>
      </p:sp>
      <p:sp>
        <p:nvSpPr>
          <p:cNvPr id="118" name="Google Shape;118;g11abb0d9dc1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fr-FR" sz="1800" dirty="0">
                <a:latin typeface="Calibri"/>
                <a:ea typeface="Calibri"/>
                <a:cs typeface="Calibri"/>
                <a:sym typeface="Calibri"/>
              </a:rPr>
              <a:t>A la question que toute l’équipe se posait, à savoir </a:t>
            </a:r>
          </a:p>
          <a:p>
            <a:pPr marL="0" marR="0" lvl="0" indent="0" algn="l" rtl="0">
              <a:lnSpc>
                <a:spcPct val="100000"/>
              </a:lnSpc>
              <a:spcBef>
                <a:spcPts val="0"/>
              </a:spcBef>
              <a:spcAft>
                <a:spcPts val="0"/>
              </a:spcAft>
              <a:buClr>
                <a:schemeClr val="dk1"/>
              </a:buClr>
              <a:buSzPts val="1800"/>
              <a:buFont typeface="Calibri"/>
              <a:buNone/>
            </a:pPr>
            <a:r>
              <a:rPr lang="fr-FR" sz="1800" dirty="0">
                <a:latin typeface="Calibri"/>
                <a:ea typeface="Calibri"/>
                <a:cs typeface="Calibri"/>
                <a:sym typeface="Calibri"/>
              </a:rPr>
              <a:t>« Où allons-nous déménager un tel volume de matériel archéologique ? » </a:t>
            </a:r>
          </a:p>
          <a:p>
            <a:pPr marL="0" marR="0" lvl="0" indent="0" algn="l" rtl="0">
              <a:lnSpc>
                <a:spcPct val="100000"/>
              </a:lnSpc>
              <a:spcBef>
                <a:spcPts val="0"/>
              </a:spcBef>
              <a:spcAft>
                <a:spcPts val="0"/>
              </a:spcAft>
              <a:buClr>
                <a:schemeClr val="dk1"/>
              </a:buClr>
              <a:buSzPts val="1800"/>
              <a:buFont typeface="Calibri"/>
              <a:buNone/>
            </a:pPr>
            <a:r>
              <a:rPr lang="fr-FR" sz="1800" dirty="0">
                <a:latin typeface="Calibri"/>
                <a:ea typeface="Calibri"/>
                <a:cs typeface="Calibri"/>
                <a:sym typeface="Calibri"/>
              </a:rPr>
              <a:t>La réponse fut donnée durant la semaine suivante : un site militaire situé non loin du dépôt est gracieusement mis à disposition par le ministère de la défense, et plus de 300 palettes d’objets archéologiques y sont rapatriées, soit environ 15.000 caisses, commence alors le véritable relèvement!</a:t>
            </a:r>
            <a:endParaRPr dirty="0"/>
          </a:p>
          <a:p>
            <a:pPr marL="0" lvl="0" indent="0" algn="l" rtl="0">
              <a:spcBef>
                <a:spcPts val="0"/>
              </a:spcBef>
              <a:spcAft>
                <a:spcPts val="0"/>
              </a:spcAft>
              <a:buNone/>
            </a:pPr>
            <a:endParaRPr dirty="0"/>
          </a:p>
        </p:txBody>
      </p:sp>
      <p:sp>
        <p:nvSpPr>
          <p:cNvPr id="259" name="Google Shape;25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dirty="0">
                <a:latin typeface="Calibri"/>
                <a:ea typeface="Calibri"/>
                <a:cs typeface="Calibri"/>
                <a:sym typeface="Calibri"/>
              </a:rPr>
              <a:t>Au final, depuis la première inondation le 15 juillet, l’ensemble des biens archéologiques et documents ont été évacués en 5 semaines.</a:t>
            </a:r>
            <a:endParaRPr dirty="0"/>
          </a:p>
        </p:txBody>
      </p:sp>
      <p:sp>
        <p:nvSpPr>
          <p:cNvPr id="269" name="Google Shape;26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sz="1200" b="1" dirty="0">
                <a:latin typeface="Calibri"/>
                <a:ea typeface="Calibri"/>
                <a:cs typeface="Calibri"/>
                <a:sym typeface="Calibri"/>
              </a:rPr>
              <a:t>Comment allons-nous traiter un tel volume de collection? Combien de temps cela va t’il prendre et avec quelle équipe?</a:t>
            </a:r>
          </a:p>
          <a:p>
            <a:pPr marL="0" marR="0" lvl="0" indent="0" algn="l" rtl="0">
              <a:lnSpc>
                <a:spcPct val="100000"/>
              </a:lnSpc>
              <a:spcBef>
                <a:spcPts val="0"/>
              </a:spcBef>
              <a:spcAft>
                <a:spcPts val="0"/>
              </a:spcAft>
              <a:buClr>
                <a:schemeClr val="dk1"/>
              </a:buClr>
              <a:buSzPts val="1200"/>
              <a:buFont typeface="Calibri"/>
              <a:buNone/>
            </a:pPr>
            <a:endParaRPr lang="fr-FR" sz="1200" dirty="0">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fr-FR" sz="1200" dirty="0">
                <a:latin typeface="Calibri"/>
                <a:ea typeface="Calibri"/>
                <a:cs typeface="Calibri"/>
                <a:sym typeface="Calibri"/>
              </a:rPr>
              <a:t>Les agents de l’</a:t>
            </a:r>
            <a:r>
              <a:rPr lang="fr-FR" sz="1200" dirty="0" err="1">
                <a:latin typeface="Calibri"/>
                <a:ea typeface="Calibri"/>
                <a:cs typeface="Calibri"/>
                <a:sym typeface="Calibri"/>
              </a:rPr>
              <a:t>AWaP</a:t>
            </a:r>
            <a:r>
              <a:rPr lang="fr-FR" sz="1200" dirty="0">
                <a:latin typeface="Calibri"/>
                <a:ea typeface="Calibri"/>
                <a:cs typeface="Calibri"/>
                <a:sym typeface="Calibri"/>
              </a:rPr>
              <a:t>, les restaurateurs/</a:t>
            </a:r>
            <a:r>
              <a:rPr lang="fr-FR" sz="1200" dirty="0" err="1">
                <a:latin typeface="Calibri"/>
                <a:ea typeface="Calibri"/>
                <a:cs typeface="Calibri"/>
                <a:sym typeface="Calibri"/>
              </a:rPr>
              <a:t>trices</a:t>
            </a:r>
            <a:r>
              <a:rPr lang="fr-FR" sz="1200" dirty="0">
                <a:latin typeface="Calibri"/>
                <a:ea typeface="Calibri"/>
                <a:cs typeface="Calibri"/>
                <a:sym typeface="Calibri"/>
              </a:rPr>
              <a:t>, les bénévoles, les étudiants : des équipes entre 15 et 20 personnes par jour jusque fin octobre.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dirty="0">
                <a:latin typeface="Calibri"/>
                <a:ea typeface="Calibri"/>
                <a:cs typeface="Calibri"/>
                <a:sym typeface="Calibri"/>
              </a:rPr>
              <a:t>Le traitement des collections a été priorisé en fonction de leur fragilité ou des projets d’étude ou d’exposition.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fr-FR" sz="1200" dirty="0">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400" b="1" dirty="0">
                <a:latin typeface="Calibri"/>
                <a:cs typeface="Calibri"/>
                <a:sym typeface="Calibri"/>
              </a:rPr>
              <a:t>L’objectif : quitter le site de traitement post-inondation pour octobre 2023 avec des collections lavées et séchées et localiser un maximum d’items.</a:t>
            </a:r>
            <a:endParaRPr lang="fr-FR" sz="1400" b="1" dirty="0"/>
          </a:p>
          <a:p>
            <a:pPr marL="0" marR="0" lvl="0" indent="0" algn="l" rtl="0">
              <a:lnSpc>
                <a:spcPct val="100000"/>
              </a:lnSpc>
              <a:spcBef>
                <a:spcPts val="0"/>
              </a:spcBef>
              <a:spcAft>
                <a:spcPts val="0"/>
              </a:spcAft>
              <a:buClr>
                <a:schemeClr val="dk1"/>
              </a:buClr>
              <a:buSzPts val="1200"/>
              <a:buFont typeface="Calibri"/>
              <a:buNone/>
            </a:pPr>
            <a:endParaRPr lang="fr-FR" sz="1200" dirty="0">
              <a:latin typeface="Calibri"/>
              <a:ea typeface="Calibri"/>
              <a:cs typeface="Calibri"/>
              <a:sym typeface="Calibri"/>
            </a:endParaRPr>
          </a:p>
        </p:txBody>
      </p:sp>
      <p:sp>
        <p:nvSpPr>
          <p:cNvPr id="276" name="Google Shape;27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solidFill>
                  <a:srgbClr val="0B5394"/>
                </a:solidFill>
              </a:rPr>
              <a:t>Le travail sur le long terme commence. </a:t>
            </a:r>
          </a:p>
          <a:p>
            <a:pPr marL="0" lvl="0" indent="0" algn="l" rtl="0">
              <a:spcBef>
                <a:spcPts val="0"/>
              </a:spcBef>
              <a:spcAft>
                <a:spcPts val="0"/>
              </a:spcAft>
              <a:buNone/>
            </a:pPr>
            <a:r>
              <a:rPr lang="fr-FR" dirty="0">
                <a:solidFill>
                  <a:srgbClr val="0B5394"/>
                </a:solidFill>
              </a:rPr>
              <a:t>C’est un travail systématique qui concerne des quantités de matériel considérables. Il est assez difficile d’évaluer le temps qu’il faudra pour tout traiter. </a:t>
            </a:r>
          </a:p>
          <a:p>
            <a:pPr marL="0" lvl="0" indent="0" algn="l" rtl="0">
              <a:spcBef>
                <a:spcPts val="0"/>
              </a:spcBef>
              <a:spcAft>
                <a:spcPts val="0"/>
              </a:spcAft>
              <a:buNone/>
            </a:pPr>
            <a:r>
              <a:rPr lang="fr-FR" dirty="0">
                <a:solidFill>
                  <a:srgbClr val="0B5394"/>
                </a:solidFill>
              </a:rPr>
              <a:t>Des inquiétudes émergent sur l’évolution des conditions de conservation. Les moisissures se développent dans les conditionnements en plastique.</a:t>
            </a:r>
          </a:p>
          <a:p>
            <a:pPr marL="0" lvl="0" indent="0" algn="l" rtl="0">
              <a:spcBef>
                <a:spcPts val="0"/>
              </a:spcBef>
              <a:spcAft>
                <a:spcPts val="0"/>
              </a:spcAft>
              <a:buNone/>
            </a:pPr>
            <a:r>
              <a:rPr lang="fr-FR" dirty="0">
                <a:solidFill>
                  <a:srgbClr val="0B5394"/>
                </a:solidFill>
              </a:rPr>
              <a:t>Les informations s’effacent forcément avec le temps…</a:t>
            </a:r>
          </a:p>
          <a:p>
            <a:pPr algn="just">
              <a:lnSpc>
                <a:spcPct val="107000"/>
              </a:lnSpc>
              <a:spcAft>
                <a:spcPts val="800"/>
              </a:spcAf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Comment récupérer les infos ?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fr-BE" dirty="0">
              <a:solidFill>
                <a:srgbClr val="0B5394"/>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latin typeface="Calibri"/>
                <a:ea typeface="Calibri"/>
                <a:cs typeface="Calibri"/>
                <a:sym typeface="Calibri"/>
              </a:rPr>
              <a:t>Le protocole de traitement se met en place aussi par essai-erreur…</a:t>
            </a:r>
          </a:p>
          <a:p>
            <a:pPr marL="0" lvl="0" indent="0" algn="l" rtl="0">
              <a:spcBef>
                <a:spcPts val="0"/>
              </a:spcBef>
              <a:spcAft>
                <a:spcPts val="0"/>
              </a:spcAft>
              <a:buNone/>
            </a:pPr>
            <a:endParaRPr dirty="0">
              <a:solidFill>
                <a:srgbClr val="0B5394"/>
              </a:solidFill>
            </a:endParaRPr>
          </a:p>
        </p:txBody>
      </p:sp>
      <p:sp>
        <p:nvSpPr>
          <p:cNvPr id="284" name="Google Shape;28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numéros d’inventaire, d’items, les marquages sont sauvés avant le traitement du matériel…</a:t>
            </a:r>
          </a:p>
          <a:p>
            <a:pPr marL="0" lvl="0" indent="0" algn="l" rtl="0">
              <a:spcBef>
                <a:spcPts val="0"/>
              </a:spcBef>
              <a:spcAft>
                <a:spcPts val="0"/>
              </a:spcAft>
              <a:buNone/>
            </a:pPr>
            <a:r>
              <a:rPr lang="fr-FR" dirty="0">
                <a:solidFill>
                  <a:srgbClr val="1155CC"/>
                </a:solidFill>
              </a:rPr>
              <a:t>Pour garder les liens du matériel avec le contexte de fouille puisqu’ils sont essentiels!</a:t>
            </a:r>
            <a:endParaRPr lang="fr-FR" dirty="0"/>
          </a:p>
        </p:txBody>
      </p:sp>
      <p:sp>
        <p:nvSpPr>
          <p:cNvPr id="293" name="Google Shape;29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solidFill>
                  <a:srgbClr val="1155CC"/>
                </a:solidFill>
              </a:rPr>
              <a:t>Les entrepôts ont été investi pour traiter, documenter et sécher les collections. </a:t>
            </a:r>
            <a:r>
              <a:rPr lang="fr-FR" dirty="0"/>
              <a:t>Séchage sur bâches, une solution en attendant plus de bacs ajourés mais finalement plus efficace en fonction des matériaux…</a:t>
            </a:r>
            <a:endParaRPr dirty="0"/>
          </a:p>
        </p:txBody>
      </p:sp>
      <p:sp>
        <p:nvSpPr>
          <p:cNvPr id="308" name="Google Shape;30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r-FR" dirty="0">
                <a:solidFill>
                  <a:srgbClr val="1155CC"/>
                </a:solidFill>
                <a:sym typeface="Calibri"/>
              </a:rPr>
              <a:t>Au fur et à mesure que le travail de tri et lavage avance, il faut continuer l</a:t>
            </a:r>
            <a:r>
              <a:rPr lang="fr-FR" dirty="0">
                <a:solidFill>
                  <a:srgbClr val="1155CC"/>
                </a:solidFill>
                <a:sym typeface="Wingdings" panose="05000000000000000000" pitchFamily="2" charset="2"/>
              </a:rPr>
              <a:t>es aménagements (dont le budget est difficile à estimer) pour pouvoir séparer les collections impactées des collections traitées, rationnaliser les espaces et créer les zones de lavage/séchage du matériel… retrouver de l’ordre dans le chaos (et localiser les collections le plus précisément possible).</a:t>
            </a:r>
            <a:endParaRPr dirty="0">
              <a:solidFill>
                <a:srgbClr val="1155CC"/>
              </a:solidFill>
            </a:endParaRPr>
          </a:p>
        </p:txBody>
      </p:sp>
      <p:sp>
        <p:nvSpPr>
          <p:cNvPr id="320" name="Google Shape;32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L’organisation se met en place et l’équipe travaille sur l’aménagement de réserves aux normes, de salles de séchage progressif en fonction des matériaux après les premiers traitements…</a:t>
            </a:r>
          </a:p>
        </p:txBody>
      </p:sp>
      <p:sp>
        <p:nvSpPr>
          <p:cNvPr id="349" name="Google Shape;34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8" name="Google Shape;35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800"/>
              </a:spcBef>
              <a:spcAft>
                <a:spcPts val="0"/>
              </a:spcAft>
              <a:buNone/>
            </a:pPr>
            <a:r>
              <a:rPr lang="fr-FR" sz="1800" dirty="0">
                <a:latin typeface="Calibri"/>
                <a:ea typeface="Calibri"/>
                <a:cs typeface="Calibri"/>
                <a:sym typeface="Calibri"/>
              </a:rPr>
              <a:t>Aujourd’hui plus de 9 mois après les inondations…</a:t>
            </a:r>
          </a:p>
          <a:p>
            <a:pPr marL="0" lvl="0" indent="0" algn="just" rtl="0">
              <a:lnSpc>
                <a:spcPct val="107000"/>
              </a:lnSpc>
              <a:spcBef>
                <a:spcPts val="800"/>
              </a:spcBef>
              <a:spcAft>
                <a:spcPts val="0"/>
              </a:spcAft>
              <a:buNone/>
            </a:pPr>
            <a:r>
              <a:rPr lang="fr-FR" sz="1800" dirty="0">
                <a:latin typeface="Calibri"/>
                <a:ea typeface="Calibri"/>
                <a:cs typeface="Calibri"/>
                <a:sym typeface="Calibri"/>
              </a:rPr>
              <a:t>Plusieurs collections ont été entièrement prises en charge. De nombreuses données ont été sauvées et le matériel peut, très progressivement, être mis à disposition pour étude ou exposition. </a:t>
            </a:r>
          </a:p>
          <a:p>
            <a:pPr marL="0" lvl="0" indent="0" algn="just" rtl="0">
              <a:lnSpc>
                <a:spcPct val="107000"/>
              </a:lnSpc>
              <a:spcBef>
                <a:spcPts val="800"/>
              </a:spcBef>
              <a:spcAft>
                <a:spcPts val="0"/>
              </a:spcAft>
              <a:buNone/>
            </a:pPr>
            <a:r>
              <a:rPr lang="fr-FR" sz="1800" dirty="0">
                <a:latin typeface="Calibri"/>
                <a:ea typeface="Calibri"/>
                <a:cs typeface="Calibri"/>
                <a:sym typeface="Calibri"/>
              </a:rPr>
              <a:t>A ce jour, pour les collections inventoriées et vérifiées dans la base de données du CCE, les pertes sont minimes (moins de 5%). </a:t>
            </a:r>
          </a:p>
          <a:p>
            <a:pPr marL="0" lvl="0" indent="0" algn="l" rtl="0">
              <a:spcBef>
                <a:spcPts val="800"/>
              </a:spcBef>
              <a:spcAft>
                <a:spcPts val="0"/>
              </a:spcAft>
              <a:buNone/>
            </a:pPr>
            <a:endParaRPr lang="fr-BE" dirty="0"/>
          </a:p>
          <a:p>
            <a:pPr marL="0" lvl="0" indent="0" algn="just" rtl="0">
              <a:spcBef>
                <a:spcPts val="0"/>
              </a:spcBef>
              <a:spcAft>
                <a:spcPts val="0"/>
              </a:spcAft>
              <a:buClr>
                <a:schemeClr val="dk1"/>
              </a:buClr>
              <a:buFont typeface="Arial"/>
              <a:buNone/>
            </a:pPr>
            <a:r>
              <a:rPr lang="fr-FR" sz="1400" b="1" dirty="0"/>
              <a:t>Avec une équipe assez réduite…</a:t>
            </a:r>
            <a:endParaRPr lang="fr-FR" sz="1200" dirty="0"/>
          </a:p>
          <a:p>
            <a:pPr marL="0" lvl="0" indent="0" algn="just" rtl="0">
              <a:spcBef>
                <a:spcPts val="0"/>
              </a:spcBef>
              <a:spcAft>
                <a:spcPts val="0"/>
              </a:spcAft>
              <a:buClr>
                <a:schemeClr val="dk1"/>
              </a:buClr>
              <a:buFont typeface="Arial"/>
              <a:buNone/>
            </a:pPr>
            <a:r>
              <a:rPr lang="fr-FR" sz="1200" dirty="0"/>
              <a:t>6 ETP en interne au quotidien (toutes qualifications)</a:t>
            </a:r>
            <a:endParaRPr lang="fr-FR" sz="1050" dirty="0">
              <a:latin typeface="Arial"/>
              <a:ea typeface="Arial"/>
              <a:cs typeface="Arial"/>
              <a:sym typeface="Arial"/>
            </a:endParaRPr>
          </a:p>
          <a:p>
            <a:pPr marL="0" lvl="0" indent="0" algn="just" rtl="0">
              <a:spcBef>
                <a:spcPts val="0"/>
              </a:spcBef>
              <a:spcAft>
                <a:spcPts val="0"/>
              </a:spcAft>
              <a:buClr>
                <a:schemeClr val="dk1"/>
              </a:buClr>
              <a:buFont typeface="Arial"/>
              <a:buNone/>
            </a:pPr>
            <a:r>
              <a:rPr lang="fr-FR" sz="1200" dirty="0"/>
              <a:t>1,5 ETP marché urgence</a:t>
            </a:r>
            <a:endParaRPr lang="fr-FR" sz="1050" dirty="0">
              <a:latin typeface="Arial"/>
              <a:ea typeface="Arial"/>
              <a:cs typeface="Arial"/>
              <a:sym typeface="Arial"/>
            </a:endParaRPr>
          </a:p>
          <a:p>
            <a:pPr marL="0" lvl="0" indent="0" algn="just" rtl="0">
              <a:spcBef>
                <a:spcPts val="0"/>
              </a:spcBef>
              <a:spcAft>
                <a:spcPts val="0"/>
              </a:spcAft>
              <a:buClr>
                <a:schemeClr val="dk1"/>
              </a:buClr>
              <a:buFont typeface="Arial"/>
              <a:buNone/>
            </a:pPr>
            <a:r>
              <a:rPr lang="fr-FR" sz="1200" dirty="0"/>
              <a:t>De moins en moins d’aide même en interne à l’</a:t>
            </a:r>
            <a:r>
              <a:rPr lang="fr-FR" sz="1200" dirty="0" err="1"/>
              <a:t>AWaP</a:t>
            </a:r>
            <a:r>
              <a:rPr lang="fr-FR" sz="1200" dirty="0"/>
              <a:t> (le travail continue)</a:t>
            </a:r>
          </a:p>
          <a:p>
            <a:pPr marL="0" lvl="0" indent="0" algn="just" rtl="0">
              <a:spcBef>
                <a:spcPts val="0"/>
              </a:spcBef>
              <a:spcAft>
                <a:spcPts val="0"/>
              </a:spcAft>
              <a:buClr>
                <a:schemeClr val="dk1"/>
              </a:buClr>
              <a:buFont typeface="Arial"/>
              <a:buNone/>
            </a:pPr>
            <a:r>
              <a:rPr lang="fr-FR" sz="1200" dirty="0"/>
              <a:t>Et des bénévoles, de plus en plus rares… (1 personne/semaine en moyenne actuellement)</a:t>
            </a:r>
          </a:p>
          <a:p>
            <a:pPr marL="0" lvl="0" indent="0" algn="just" rtl="0">
              <a:spcBef>
                <a:spcPts val="0"/>
              </a:spcBef>
              <a:spcAft>
                <a:spcPts val="0"/>
              </a:spcAft>
              <a:buClr>
                <a:schemeClr val="dk1"/>
              </a:buClr>
              <a:buFont typeface="Arial"/>
              <a:buNone/>
            </a:pPr>
            <a:endParaRPr lang="fr-FR" sz="1200" dirty="0">
              <a:latin typeface="Arial"/>
              <a:ea typeface="Arial"/>
              <a:cs typeface="Arial"/>
              <a:sym typeface="Arial"/>
            </a:endParaRPr>
          </a:p>
          <a:p>
            <a:pPr marL="0" lvl="0" indent="0" algn="just" rtl="0">
              <a:spcBef>
                <a:spcPts val="0"/>
              </a:spcBef>
              <a:spcAft>
                <a:spcPts val="0"/>
              </a:spcAft>
              <a:buClr>
                <a:schemeClr val="dk1"/>
              </a:buClr>
              <a:buFont typeface="Arial"/>
              <a:buNone/>
            </a:pPr>
            <a:r>
              <a:rPr lang="fr-FR" sz="1200" dirty="0">
                <a:latin typeface="Arial"/>
                <a:ea typeface="Arial"/>
                <a:cs typeface="Arial"/>
                <a:sym typeface="Arial"/>
              </a:rPr>
              <a:t>On traite en moyenne 2 à 3 palettes entièrement par semaine…</a:t>
            </a:r>
            <a:endParaRPr lang="fr-FR" sz="1050" dirty="0">
              <a:latin typeface="Arial"/>
              <a:ea typeface="Arial"/>
              <a:cs typeface="Arial"/>
              <a:sym typeface="Arial"/>
            </a:endParaRPr>
          </a:p>
          <a:p>
            <a:pPr marL="0" lvl="0" indent="0" algn="just" rtl="0">
              <a:spcBef>
                <a:spcPts val="0"/>
              </a:spcBef>
              <a:spcAft>
                <a:spcPts val="0"/>
              </a:spcAft>
              <a:buClr>
                <a:schemeClr val="dk1"/>
              </a:buClr>
              <a:buFont typeface="Arial"/>
              <a:buNone/>
            </a:pPr>
            <a:endParaRPr lang="fr-FR" sz="1200" dirty="0"/>
          </a:p>
          <a:p>
            <a:pPr marL="0" lvl="0" indent="0" algn="just" rtl="0">
              <a:spcBef>
                <a:spcPts val="0"/>
              </a:spcBef>
              <a:spcAft>
                <a:spcPts val="0"/>
              </a:spcAft>
              <a:buClr>
                <a:schemeClr val="dk1"/>
              </a:buClr>
              <a:buFont typeface="Arial"/>
              <a:buNone/>
            </a:pPr>
            <a:r>
              <a:rPr lang="fr-FR" sz="1200" dirty="0"/>
              <a:t>Dans l’attente de l’engagement de 10 ETP compétents pour le traitement du matériel inondé, l’inventorisation/localisation des collections, le suivi du matériel sensible et le reconditionnement et préparation au déménagement… la réalité d’une administration qui n’est « pas encore prête pour réagir face à l’urgence »…</a:t>
            </a:r>
            <a:endParaRPr dirty="0"/>
          </a:p>
        </p:txBody>
      </p:sp>
      <p:sp>
        <p:nvSpPr>
          <p:cNvPr id="359" name="Google Shape;35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just" rtl="0">
              <a:lnSpc>
                <a:spcPct val="107000"/>
              </a:lnSpc>
              <a:spcBef>
                <a:spcPts val="800"/>
              </a:spcBef>
              <a:spcAft>
                <a:spcPts val="0"/>
              </a:spcAft>
              <a:buNone/>
            </a:pPr>
            <a:endParaRPr lang="fr-FR" dirty="0"/>
          </a:p>
          <a:p>
            <a:pPr marL="342900" lvl="0" indent="-342900" algn="just">
              <a:lnSpc>
                <a:spcPct val="107000"/>
              </a:lnSpc>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Remet en perspective pas mal de points :</a:t>
            </a:r>
          </a:p>
          <a:p>
            <a:pPr marL="171450" lvl="0" indent="-171450" algn="just">
              <a:lnSpc>
                <a:spcPct val="107000"/>
              </a:lnSpc>
              <a:buFontTx/>
              <a:buChar cha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l’importance d’un post-fouille rigoureux avec des discussions sur la conservation préventive et anticiper le suivi des données</a:t>
            </a:r>
          </a:p>
          <a:p>
            <a:pPr marL="0" lvl="0" indent="0" algn="just">
              <a:lnSpc>
                <a:spcPct val="107000"/>
              </a:lnSpc>
              <a:buFontTx/>
              <a:buNone/>
            </a:pPr>
            <a:r>
              <a:rPr lang="fr-FR" sz="1200" b="1" dirty="0">
                <a:effectLst/>
                <a:latin typeface="Calibri" panose="020F0502020204030204" pitchFamily="34" charset="0"/>
                <a:ea typeface="Calibri" panose="020F0502020204030204" pitchFamily="34" charset="0"/>
                <a:cs typeface="Times New Roman" panose="02020603050405020304" pitchFamily="18" charset="0"/>
              </a:rPr>
              <a:t>-    le marquage, </a:t>
            </a:r>
          </a:p>
          <a:p>
            <a:pPr marL="171450" lvl="0" indent="-171450" algn="just">
              <a:lnSpc>
                <a:spcPct val="107000"/>
              </a:lnSpc>
              <a:buFontTx/>
              <a:buChar cha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choix des étiquettes, </a:t>
            </a:r>
          </a:p>
          <a:p>
            <a:pPr marL="171450" lvl="0" indent="-171450" algn="just">
              <a:lnSpc>
                <a:spcPct val="107000"/>
              </a:lnSpc>
              <a:buFontTx/>
              <a:buChar cha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Conditionnements</a:t>
            </a:r>
          </a:p>
          <a:p>
            <a:pPr marL="171450" lvl="0" indent="-171450" algn="just">
              <a:lnSpc>
                <a:spcPct val="107000"/>
              </a:lnSpc>
              <a:buFontTx/>
              <a:buChar cha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Times New Roman" panose="02020603050405020304" pitchFamily="18" charset="0"/>
              </a:rPr>
              <a:t>investissement indispensable dans des CCE et des équipes plus grandes puisqu’on voit clairement qu’il y a moins de perte pour le matériel récolé.</a:t>
            </a:r>
            <a:endParaRPr lang="fr-FR" dirty="0"/>
          </a:p>
          <a:p>
            <a:pPr marL="0" lvl="0" indent="0" algn="l" rtl="0">
              <a:spcBef>
                <a:spcPts val="0"/>
              </a:spcBef>
              <a:spcAft>
                <a:spcPts val="0"/>
              </a:spcAft>
              <a:buNone/>
            </a:pPr>
            <a:endParaRPr lang="fr-BE" dirty="0"/>
          </a:p>
          <a:p>
            <a:pPr marL="0" lvl="0" indent="0" algn="l" rtl="0">
              <a:spcBef>
                <a:spcPts val="0"/>
              </a:spcBef>
              <a:spcAft>
                <a:spcPts val="0"/>
              </a:spcAft>
              <a:buNone/>
            </a:pPr>
            <a:r>
              <a:rPr lang="fr-FR" sz="1200" b="1"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Question du passif à gérer</a:t>
            </a:r>
            <a:endParaRPr dirty="0"/>
          </a:p>
        </p:txBody>
      </p:sp>
      <p:sp>
        <p:nvSpPr>
          <p:cNvPr id="366" name="Google Shape;3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dirty="0"/>
              <a:t>Pour celles et ceux qui ne nous connaissent pas, le Centre de Conservation et d’Etude des biens archéologiques wallons </a:t>
            </a:r>
            <a:r>
              <a:rPr lang="fr-FR" sz="1800" i="0" dirty="0">
                <a:effectLst/>
                <a:latin typeface="Calibri" panose="020F0502020204030204" pitchFamily="34" charset="0"/>
                <a:cs typeface="Times New Roman" panose="02020603050405020304" pitchFamily="18" charset="0"/>
              </a:rPr>
              <a:t>a été mis sur pied </a:t>
            </a:r>
            <a:r>
              <a:rPr lang="fr-FR" sz="1800" i="0" dirty="0">
                <a:effectLst/>
                <a:latin typeface="Calibri" panose="020F0502020204030204" pitchFamily="34" charset="0"/>
                <a:ea typeface="Calibri" panose="020F0502020204030204" pitchFamily="34" charset="0"/>
                <a:cs typeface="Times New Roman" panose="02020603050405020304" pitchFamily="18" charset="0"/>
              </a:rPr>
              <a:t>en 2012 initialement comme chantier de collections afin de préparer le déménagement de ces collections vers un futur CCE.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dirty="0">
                <a:effectLst/>
                <a:latin typeface="Calibri" panose="020F0502020204030204" pitchFamily="34" charset="0"/>
                <a:ea typeface="Calibri" panose="020F0502020204030204" pitchFamily="34" charset="0"/>
                <a:cs typeface="Times New Roman" panose="02020603050405020304" pitchFamily="18" charset="0"/>
              </a:rPr>
              <a:t>Le temporaire est devenu du long terme et l’endroit a très vite rempli la mission d’un CCE en assurant autant la gestion que la conservation préventive du matériel archéologique issu des fouilles réalisées sur le territoire de la région wallonne.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i="0" dirty="0">
                <a:effectLst/>
                <a:latin typeface="Calibri" panose="020F0502020204030204" pitchFamily="34" charset="0"/>
                <a:ea typeface="Calibri" panose="020F0502020204030204" pitchFamily="34" charset="0"/>
                <a:cs typeface="Times New Roman" panose="02020603050405020304" pitchFamily="18" charset="0"/>
              </a:rPr>
              <a:t>En effet, au fil du temps et de plusieurs projets non aboutis de futur CCE, Saint-Servais s’est vu agir en tant que dépôt central de l’</a:t>
            </a:r>
            <a:r>
              <a:rPr lang="fr-FR" sz="1800" i="0" dirty="0" err="1">
                <a:effectLst/>
                <a:latin typeface="Calibri" panose="020F0502020204030204" pitchFamily="34" charset="0"/>
                <a:ea typeface="Calibri" panose="020F0502020204030204" pitchFamily="34" charset="0"/>
                <a:cs typeface="Times New Roman" panose="02020603050405020304" pitchFamily="18" charset="0"/>
              </a:rPr>
              <a:t>AWaP</a:t>
            </a:r>
            <a:r>
              <a:rPr lang="fr-FR" sz="1800" i="0" dirty="0">
                <a:effectLst/>
                <a:latin typeface="Calibri" panose="020F0502020204030204" pitchFamily="34" charset="0"/>
                <a:ea typeface="Calibri" panose="020F0502020204030204" pitchFamily="34" charset="0"/>
                <a:cs typeface="Times New Roman" panose="02020603050405020304" pitchFamily="18" charset="0"/>
              </a:rPr>
              <a:t> ; le matériel archéologique de toutes les périodes ainsi que des plans et archives de fouille y occupaient un espace d’environ 2400m²… jusqu’aux inondations de juillet 2021.</a:t>
            </a:r>
          </a:p>
        </p:txBody>
      </p:sp>
      <p:sp>
        <p:nvSpPr>
          <p:cNvPr id="4" name="Espace réservé du numéro de diapositive 3"/>
          <p:cNvSpPr>
            <a:spLocks noGrp="1"/>
          </p:cNvSpPr>
          <p:nvPr>
            <p:ph type="sldNum" sz="quarter" idx="10"/>
          </p:nvPr>
        </p:nvSpPr>
        <p:spPr/>
        <p:txBody>
          <a:bodyPr rtlCol="0"/>
          <a:lstStyle/>
          <a:p>
            <a:pPr rtl="0"/>
            <a:fld id="{4CBCEA92-F142-4D57-B507-37BDAF44710C}" type="slidenum">
              <a:rPr lang="fr-FR" smtClean="0"/>
              <a:t>2</a:t>
            </a:fld>
            <a:endParaRPr lang="fr-FR"/>
          </a:p>
        </p:txBody>
      </p:sp>
    </p:spTree>
    <p:extLst>
      <p:ext uri="{BB962C8B-B14F-4D97-AF65-F5344CB8AC3E}">
        <p14:creationId xmlns:p14="http://schemas.microsoft.com/office/powerpoint/2010/main" val="11375766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Mais même si la situation reste extrêmement complexe, nous gardons notre raison d’être en mettant les collections traitées à disposition des chercheurs pour études, en exposant les collections dans les musées, en continuant de photographier les objets pour des publications… Rester vivant et donner du sens!</a:t>
            </a:r>
          </a:p>
          <a:p>
            <a:pPr marL="0" lvl="0" indent="0" algn="l" rtl="0">
              <a:spcBef>
                <a:spcPts val="0"/>
              </a:spcBef>
              <a:spcAft>
                <a:spcPts val="0"/>
              </a:spcAft>
              <a:buNone/>
            </a:pPr>
            <a:endParaRPr lang="fr-BE"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rgbClr val="1155CC"/>
                </a:solidFill>
                <a:sym typeface="Wingdings" panose="05000000000000000000" pitchFamily="2" charset="2"/>
              </a:rPr>
              <a:t>Salle de consultation pour les archéologues et chercheurs qui étudient le matériel des sites accessibles au CCE, une façon de voir que le travail effectué n’est pas vain, qu’il a du sens.</a:t>
            </a:r>
            <a:endParaRPr lang="fr-FR" dirty="0">
              <a:solidFill>
                <a:srgbClr val="1155CC"/>
              </a:solidFill>
            </a:endParaRPr>
          </a:p>
          <a:p>
            <a:pPr marL="0" lvl="0" indent="0" algn="l" rtl="0">
              <a:spcBef>
                <a:spcPts val="0"/>
              </a:spcBef>
              <a:spcAft>
                <a:spcPts val="0"/>
              </a:spcAft>
              <a:buNone/>
            </a:pPr>
            <a:endParaRPr dirty="0"/>
          </a:p>
        </p:txBody>
      </p:sp>
      <p:sp>
        <p:nvSpPr>
          <p:cNvPr id="413" name="Google Shape;41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21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fr-FR" sz="1400" b="1" dirty="0">
                <a:latin typeface="Calibri"/>
                <a:ea typeface="Calibri"/>
                <a:cs typeface="Calibri"/>
                <a:sym typeface="Calibri"/>
              </a:rPr>
              <a:t>Le contexte</a:t>
            </a:r>
          </a:p>
          <a:p>
            <a:pPr marL="0" marR="0" lvl="0" indent="0" algn="l" rtl="0">
              <a:lnSpc>
                <a:spcPct val="100000"/>
              </a:lnSpc>
              <a:spcBef>
                <a:spcPts val="0"/>
              </a:spcBef>
              <a:spcAft>
                <a:spcPts val="0"/>
              </a:spcAft>
              <a:buClr>
                <a:schemeClr val="dk1"/>
              </a:buClr>
              <a:buSzPts val="1800"/>
              <a:buFont typeface="Calibri"/>
              <a:buNone/>
            </a:pPr>
            <a:r>
              <a:rPr lang="fr-FR" sz="1400" dirty="0">
                <a:latin typeface="Calibri"/>
                <a:ea typeface="Calibri"/>
                <a:cs typeface="Calibri"/>
                <a:sym typeface="Calibri"/>
              </a:rPr>
              <a:t>La première inondation a eu lieu le 15 juillet dernier, de l’eau boueuse dans 2000m² sur 1m50 de hauteur.</a:t>
            </a:r>
          </a:p>
          <a:p>
            <a:pPr marL="0" marR="0" lvl="0" indent="0" algn="l" rtl="0">
              <a:lnSpc>
                <a:spcPct val="100000"/>
              </a:lnSpc>
              <a:spcBef>
                <a:spcPts val="0"/>
              </a:spcBef>
              <a:spcAft>
                <a:spcPts val="0"/>
              </a:spcAft>
              <a:buClr>
                <a:schemeClr val="dk1"/>
              </a:buClr>
              <a:buSzPts val="1800"/>
              <a:buFont typeface="Calibri"/>
              <a:buNone/>
            </a:pPr>
            <a:r>
              <a:rPr lang="fr-FR" sz="1400" dirty="0">
                <a:latin typeface="Calibri"/>
                <a:ea typeface="Calibri"/>
                <a:cs typeface="Calibri"/>
                <a:sym typeface="Calibri"/>
              </a:rPr>
              <a:t>L’équipe sur place ce jour-là, plus nombreuse que d’habitude, avait pu mettre en œuvre le plan de sauvetage des collections en cas de sinistre : les collections prioritaires (ultra-sensibles, exceptionnelles, classées) ont été évacuées et le matériel restant a été au maximum protégé. Seulement 2 heures pour réagir </a:t>
            </a:r>
            <a:r>
              <a:rPr lang="fr-BE" sz="1400" dirty="0">
                <a:latin typeface="Calibri"/>
                <a:ea typeface="Calibri"/>
                <a:cs typeface="Calibri"/>
                <a:sym typeface="Calibri"/>
              </a:rPr>
              <a:t>avant de devoir évacuer les lieux.</a:t>
            </a:r>
            <a:endParaRPr sz="1400" dirty="0"/>
          </a:p>
          <a:p>
            <a:pPr marL="0" lvl="0" indent="0" algn="l" rtl="0">
              <a:spcBef>
                <a:spcPts val="0"/>
              </a:spcBef>
              <a:spcAft>
                <a:spcPts val="0"/>
              </a:spcAft>
              <a:buNone/>
            </a:pPr>
            <a:endParaRPr dirty="0"/>
          </a:p>
        </p:txBody>
      </p:sp>
      <p:sp>
        <p:nvSpPr>
          <p:cNvPr id="155" name="Google Shape;15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Pas d’éclairage, pas d’électricité, des étagères renversées, des caisses retournées, des objets au sol…</a:t>
            </a:r>
          </a:p>
        </p:txBody>
      </p:sp>
      <p:sp>
        <p:nvSpPr>
          <p:cNvPr id="171" name="Google Shape;17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Du matériel lourd, volumineux, sans monte-charge accessible…</a:t>
            </a:r>
          </a:p>
          <a:p>
            <a:pPr marL="0" lvl="0" indent="0" algn="l" rtl="0">
              <a:spcBef>
                <a:spcPts val="0"/>
              </a:spcBef>
              <a:spcAft>
                <a:spcPts val="0"/>
              </a:spcAft>
              <a:buNone/>
            </a:pPr>
            <a:r>
              <a:rPr lang="fr-FR" dirty="0"/>
              <a:t>Des collections à prioriser…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Un comité de crise se met en place…</a:t>
            </a:r>
          </a:p>
          <a:p>
            <a:pPr marL="0" lvl="0" indent="0" algn="l" rtl="0">
              <a:spcBef>
                <a:spcPts val="0"/>
              </a:spcBef>
              <a:spcAft>
                <a:spcPts val="0"/>
              </a:spcAft>
              <a:buNone/>
            </a:pPr>
            <a:endParaRPr dirty="0"/>
          </a:p>
        </p:txBody>
      </p:sp>
      <p:sp>
        <p:nvSpPr>
          <p:cNvPr id="182" name="Google Shape;18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dirty="0">
                <a:latin typeface="Calibri"/>
                <a:ea typeface="Calibri"/>
                <a:cs typeface="Calibri"/>
                <a:sym typeface="Calibri"/>
              </a:rPr>
              <a:t>Les premières semaines, des équipes de 25 à 40 personnes se sont relayées : les agents de l’</a:t>
            </a:r>
            <a:r>
              <a:rPr lang="fr-FR" sz="1200" dirty="0" err="1">
                <a:latin typeface="Calibri"/>
                <a:ea typeface="Calibri"/>
                <a:cs typeface="Calibri"/>
                <a:sym typeface="Calibri"/>
              </a:rPr>
              <a:t>AWaP</a:t>
            </a:r>
            <a:r>
              <a:rPr lang="fr-FR" sz="1200" dirty="0">
                <a:latin typeface="Calibri"/>
                <a:ea typeface="Calibri"/>
                <a:cs typeface="Calibri"/>
                <a:sym typeface="Calibri"/>
              </a:rPr>
              <a:t> avec le soutien remarquable de très nombreux bénévoles (pour la plupart issus du domaine de la restauration, de musées, du bouclier bleu, …) ont œuvré sans relâche afin de prendre en charge au mieux le matériel impacté.</a:t>
            </a:r>
            <a:endParaRPr lang="fr-FR" dirty="0"/>
          </a:p>
          <a:p>
            <a:pPr marL="0" lvl="0" indent="0" algn="l" rtl="0">
              <a:spcBef>
                <a:spcPts val="0"/>
              </a:spcBef>
              <a:spcAft>
                <a:spcPts val="0"/>
              </a:spcAft>
              <a:buNone/>
            </a:pPr>
            <a:endParaRPr dirty="0"/>
          </a:p>
          <a:p>
            <a:pPr marL="0" marR="0" lvl="0" indent="0" algn="l" rtl="0">
              <a:lnSpc>
                <a:spcPct val="100000"/>
              </a:lnSpc>
              <a:spcBef>
                <a:spcPts val="0"/>
              </a:spcBef>
              <a:spcAft>
                <a:spcPts val="0"/>
              </a:spcAft>
              <a:buClr>
                <a:schemeClr val="dk1"/>
              </a:buClr>
              <a:buSzPts val="1200"/>
              <a:buFont typeface="Calibri"/>
              <a:buNone/>
            </a:pPr>
            <a:r>
              <a:rPr lang="fr-FR" dirty="0"/>
              <a:t>Ces élans de solidarité ont été remarquables, une véritable fourmilière… et un challenge en soi de coordonner le travail d’une aussi grande équipe pluridisciplinaire…</a:t>
            </a:r>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fr-FR" dirty="0"/>
              <a:t>Durant les premiers jours, nous avions un nouveau problème toutes les 30 minutes… Puis toutes les heures… Jusqu’à y voir plus clair 10 jours plus tard quand…</a:t>
            </a:r>
            <a:endParaRPr dirty="0"/>
          </a:p>
          <a:p>
            <a:pPr marL="0" lvl="0" indent="0" algn="l" rtl="0">
              <a:spcBef>
                <a:spcPts val="0"/>
              </a:spcBef>
              <a:spcAft>
                <a:spcPts val="0"/>
              </a:spcAft>
              <a:buNone/>
            </a:pPr>
            <a:endParaRPr dirty="0"/>
          </a:p>
        </p:txBody>
      </p:sp>
      <p:sp>
        <p:nvSpPr>
          <p:cNvPr id="202" name="Google Shape;20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a:r>
              <a:rPr lang="fr-FR" sz="2800" dirty="0">
                <a:solidFill>
                  <a:schemeClr val="bg1"/>
                </a:solidFill>
              </a:rPr>
              <a:t>Et 10 jours après, quand on commençait à y voir plus clair, u</a:t>
            </a:r>
            <a:r>
              <a:rPr lang="fr-FR" sz="1800" dirty="0">
                <a:latin typeface="Calibri"/>
                <a:ea typeface="Calibri"/>
                <a:cs typeface="Calibri"/>
                <a:sym typeface="Calibri"/>
              </a:rPr>
              <a:t>ne seconde inondation a touché encore plus durement le CCE.</a:t>
            </a:r>
            <a:endParaRPr dirty="0"/>
          </a:p>
          <a:p>
            <a:pPr marL="0" lvl="0" indent="0" algn="just" rtl="0">
              <a:lnSpc>
                <a:spcPct val="107000"/>
              </a:lnSpc>
              <a:spcBef>
                <a:spcPts val="800"/>
              </a:spcBef>
              <a:spcAft>
                <a:spcPts val="0"/>
              </a:spcAft>
              <a:buNone/>
            </a:pPr>
            <a:r>
              <a:rPr lang="fr-FR" sz="1800" dirty="0">
                <a:latin typeface="Calibri"/>
                <a:ea typeface="Calibri"/>
                <a:cs typeface="Calibri"/>
                <a:sym typeface="Calibri"/>
              </a:rPr>
              <a:t>Le 24 juillet 2021, des trombes d’eau issues de violents orages ont noyé l’ensemble des réserves sur 2 mètres de hauteur, renversant et mélangeant encore plus le matériel restant.</a:t>
            </a:r>
            <a:endParaRPr dirty="0"/>
          </a:p>
          <a:p>
            <a:pPr marL="0" lvl="0" indent="0" algn="l" rtl="0">
              <a:spcBef>
                <a:spcPts val="0"/>
              </a:spcBef>
              <a:spcAft>
                <a:spcPts val="0"/>
              </a:spcAft>
              <a:buNone/>
            </a:pPr>
            <a:r>
              <a:rPr lang="fr-FR" dirty="0"/>
              <a:t>Puiser l’énergie et remotiver les équipes…</a:t>
            </a:r>
            <a:endParaRPr dirty="0"/>
          </a:p>
        </p:txBody>
      </p:sp>
      <p:sp>
        <p:nvSpPr>
          <p:cNvPr id="213" name="Google Shape;21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dirty="0"/>
              <a:t>La réalité dépasse totalement ce que l’on peut imaginer… et tout est à refaire…</a:t>
            </a:r>
            <a:endParaRPr dirty="0"/>
          </a:p>
          <a:p>
            <a:pPr marL="0" lvl="0" indent="0" algn="l" rtl="0">
              <a:spcBef>
                <a:spcPts val="0"/>
              </a:spcBef>
              <a:spcAft>
                <a:spcPts val="0"/>
              </a:spcAft>
              <a:buNone/>
            </a:pPr>
            <a:endParaRPr dirty="0"/>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fr-FR" sz="1800" dirty="0">
                <a:latin typeface="Calibri"/>
                <a:ea typeface="Calibri"/>
                <a:cs typeface="Calibri"/>
                <a:sym typeface="Calibri"/>
              </a:rPr>
              <a:t>Une autre stratégie doit alors se mettre en place. </a:t>
            </a:r>
            <a:endParaRPr dirty="0"/>
          </a:p>
          <a:p>
            <a:pPr marL="0" marR="0" lvl="0" indent="0" algn="l" rtl="0">
              <a:lnSpc>
                <a:spcPct val="100000"/>
              </a:lnSpc>
              <a:spcBef>
                <a:spcPts val="0"/>
              </a:spcBef>
              <a:spcAft>
                <a:spcPts val="0"/>
              </a:spcAft>
              <a:buClr>
                <a:schemeClr val="dk1"/>
              </a:buClr>
              <a:buSzPts val="1800"/>
              <a:buFont typeface="Calibri"/>
              <a:buNone/>
            </a:pPr>
            <a:r>
              <a:rPr lang="fr-FR" sz="1800" dirty="0">
                <a:latin typeface="Calibri"/>
                <a:ea typeface="Calibri"/>
                <a:cs typeface="Calibri"/>
                <a:sym typeface="Calibri"/>
              </a:rPr>
              <a:t>Il fallait désormais évacuer rapidement les lieux tout en gardant une méthodologie rigoureuse et assurer une gestion coordonnée des collections. </a:t>
            </a:r>
            <a:endParaRPr dirty="0"/>
          </a:p>
          <a:p>
            <a:pPr marL="0" lvl="0" indent="0" algn="l" rtl="0">
              <a:spcBef>
                <a:spcPts val="0"/>
              </a:spcBef>
              <a:spcAft>
                <a:spcPts val="0"/>
              </a:spcAft>
              <a:buNone/>
            </a:pPr>
            <a:r>
              <a:rPr lang="fr-FR" dirty="0"/>
              <a:t>On prépare le matériel pour l’évacuation tout en cherchant un site de sauvetage…</a:t>
            </a:r>
            <a:endParaRPr dirty="0"/>
          </a:p>
        </p:txBody>
      </p:sp>
      <p:sp>
        <p:nvSpPr>
          <p:cNvPr id="238" name="Google Shape;23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D4419C-77C2-4C22-BD89-A4BC1F8A816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21D375BC-3ECE-44EA-B5C9-BF532636B7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DD9B939-2403-4046-B697-7AC159461FBF}"/>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5" name="Espace réservé du pied de page 4">
            <a:extLst>
              <a:ext uri="{FF2B5EF4-FFF2-40B4-BE49-F238E27FC236}">
                <a16:creationId xmlns:a16="http://schemas.microsoft.com/office/drawing/2014/main" id="{F7264100-52A5-476E-B2E0-07254444366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40F3A1-8CD2-439C-A5C1-584F00009877}"/>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334132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5261BA-9962-4C59-B684-BF9F59D7FE5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BDEFBF1-1628-4A7B-BDEF-195DAB2AFDA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1822E4F-BF9C-43C4-98A7-12692EBF8AE7}"/>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5" name="Espace réservé du pied de page 4">
            <a:extLst>
              <a:ext uri="{FF2B5EF4-FFF2-40B4-BE49-F238E27FC236}">
                <a16:creationId xmlns:a16="http://schemas.microsoft.com/office/drawing/2014/main" id="{9DC4CEA0-B156-4E64-8B08-6EDF224F27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9E31D2-9905-44FE-8EF0-69C219254CB2}"/>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2368121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2448CC2-1B8B-4853-BC36-8BAE5402B266}"/>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1EEA4AA-D94D-4481-B32D-B44CB74473C8}"/>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55806B7-7316-4907-92B0-E9FCDE8AD7EE}"/>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5" name="Espace réservé du pied de page 4">
            <a:extLst>
              <a:ext uri="{FF2B5EF4-FFF2-40B4-BE49-F238E27FC236}">
                <a16:creationId xmlns:a16="http://schemas.microsoft.com/office/drawing/2014/main" id="{1BC6EE8C-518C-4B73-B3D3-95649D74E86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ABFA4DA-BD6E-401D-9705-5BC77CBDBD05}"/>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205754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ark Légende avec une petite non-puce">
    <p:bg>
      <p:bgPr>
        <a:solidFill>
          <a:schemeClr val="tx2"/>
        </a:solidFill>
        <a:effectLst/>
      </p:bgPr>
    </p:bg>
    <p:spTree>
      <p:nvGrpSpPr>
        <p:cNvPr id="1" name=""/>
        <p:cNvGrpSpPr/>
        <p:nvPr/>
      </p:nvGrpSpPr>
      <p:grpSpPr>
        <a:xfrm>
          <a:off x="0" y="0"/>
          <a:ext cx="0" cy="0"/>
          <a:chOff x="0" y="0"/>
          <a:chExt cx="0" cy="0"/>
        </a:xfrm>
      </p:grpSpPr>
      <p:sp>
        <p:nvSpPr>
          <p:cNvPr id="4" name="Espace réservé au texte 3"/>
          <p:cNvSpPr>
            <a:spLocks noGrp="1"/>
          </p:cNvSpPr>
          <p:nvPr>
            <p:ph type="body" sz="quarter" idx="10" hasCustomPrompt="1"/>
          </p:nvPr>
        </p:nvSpPr>
        <p:spPr>
          <a:xfrm>
            <a:off x="304800" y="2597273"/>
            <a:ext cx="4868985" cy="2031325"/>
          </a:xfrm>
        </p:spPr>
        <p:txBody>
          <a:bodyPr wrap="square" lIns="91440" rIns="91440" rtlCol="0">
            <a:spAutoFit/>
          </a:bodyPr>
          <a:lstStyle>
            <a:lvl1pPr marL="0" marR="0" indent="0" algn="l" defTabSz="914367" rtl="0" eaLnBrk="1" fontAlgn="auto" latinLnBrk="0" hangingPunct="1">
              <a:lnSpc>
                <a:spcPct val="90000"/>
              </a:lnSpc>
              <a:spcBef>
                <a:spcPts val="1200"/>
              </a:spcBef>
              <a:spcAft>
                <a:spcPts val="0"/>
              </a:spcAft>
              <a:buClr>
                <a:schemeClr val="tx1"/>
              </a:buClr>
              <a:buSzPct val="90000"/>
              <a:buFont typeface="Wingdings" pitchFamily="2" charset="2"/>
              <a:buNone/>
              <a:tabLst/>
              <a:defRPr lang="en-US" sz="2800" b="0" kern="1200" spc="0" baseline="0" dirty="0">
                <a:solidFill>
                  <a:schemeClr val="bg1"/>
                </a:solidFill>
                <a:latin typeface="+mj-lt"/>
                <a:ea typeface="+mn-ea"/>
                <a:cs typeface="+mn-cs"/>
              </a:defRPr>
            </a:lvl1pPr>
            <a:lvl2pPr marL="0" indent="0">
              <a:buNone/>
              <a:defRPr sz="1961"/>
            </a:lvl2pPr>
            <a:lvl3pPr marL="227209" indent="0">
              <a:buNone/>
              <a:tabLst/>
              <a:defRPr sz="1961"/>
            </a:lvl3pPr>
            <a:lvl4pPr marL="451306" indent="0">
              <a:buNone/>
              <a:defRPr/>
            </a:lvl4pPr>
            <a:lvl5pPr marL="672290" indent="0">
              <a:buNone/>
              <a:tabLst/>
              <a:defRPr/>
            </a:lvl5pPr>
          </a:lstStyle>
          <a:p>
            <a:pPr rtl="0"/>
            <a:r>
              <a:rPr lang="fr-FR" noProof="0"/>
              <a:t>Une brève introduction</a:t>
            </a:r>
            <a:br>
              <a:rPr lang="fr-FR" noProof="0"/>
            </a:br>
            <a:r>
              <a:rPr lang="fr-FR" noProof="0"/>
              <a:t>aux données, en révélant</a:t>
            </a:r>
            <a:br>
              <a:rPr lang="fr-FR" noProof="0"/>
            </a:br>
            <a:r>
              <a:rPr lang="fr-FR" noProof="0"/>
              <a:t>les points une par une vous permettra d’améliorer la compréhension.</a:t>
            </a:r>
          </a:p>
        </p:txBody>
      </p:sp>
      <p:sp>
        <p:nvSpPr>
          <p:cNvPr id="9" name="Espace réservé du texte 8"/>
          <p:cNvSpPr>
            <a:spLocks noGrp="1"/>
          </p:cNvSpPr>
          <p:nvPr>
            <p:ph type="body" sz="quarter" idx="11" hasCustomPrompt="1"/>
          </p:nvPr>
        </p:nvSpPr>
        <p:spPr>
          <a:xfrm>
            <a:off x="6096000" y="419100"/>
            <a:ext cx="5671764" cy="1843069"/>
          </a:xfrm>
        </p:spPr>
        <p:txBody>
          <a:bodyPr rtlCol="0"/>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Titre 6"/>
          <p:cNvSpPr>
            <a:spLocks noGrp="1"/>
          </p:cNvSpPr>
          <p:nvPr>
            <p:ph type="title" hasCustomPrompt="1"/>
          </p:nvPr>
        </p:nvSpPr>
        <p:spPr>
          <a:xfrm>
            <a:off x="555244" y="0"/>
            <a:ext cx="4083304" cy="1800493"/>
          </a:xfrm>
          <a:prstGeom prst="rect">
            <a:avLst/>
          </a:prstGeom>
        </p:spPr>
        <p:txBody>
          <a:bodyPr lIns="146304" tIns="420624" rIns="146304" rtlCol="0" anchor="t" anchorCtr="0"/>
          <a:lstStyle>
            <a:lvl1pPr algn="ctr">
              <a:defRPr lang="en-US" sz="3200" b="0" kern="1200" spc="60" baseline="0" dirty="0">
                <a:solidFill>
                  <a:schemeClr val="bg1"/>
                </a:solidFill>
                <a:latin typeface="+mj-lt"/>
                <a:ea typeface="+mn-ea"/>
                <a:cs typeface="Segoe UI Semilight" panose="020B0402040204020203"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fr-FR" noProof="0"/>
              <a:t>Cliquez pour modifier le style du titre du masque</a:t>
            </a:r>
          </a:p>
        </p:txBody>
      </p:sp>
      <p:sp>
        <p:nvSpPr>
          <p:cNvPr id="12" name="Espace réservé du texte 8"/>
          <p:cNvSpPr>
            <a:spLocks noGrp="1"/>
          </p:cNvSpPr>
          <p:nvPr>
            <p:ph type="body" sz="quarter" idx="12" hasCustomPrompt="1"/>
          </p:nvPr>
        </p:nvSpPr>
        <p:spPr>
          <a:xfrm>
            <a:off x="6096000" y="2599498"/>
            <a:ext cx="5671764" cy="1843069"/>
          </a:xfrm>
        </p:spPr>
        <p:txBody>
          <a:bodyPr rtlCol="0"/>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3" name="Espace réservé du texte 8"/>
          <p:cNvSpPr>
            <a:spLocks noGrp="1"/>
          </p:cNvSpPr>
          <p:nvPr>
            <p:ph type="body" sz="quarter" idx="13" hasCustomPrompt="1"/>
          </p:nvPr>
        </p:nvSpPr>
        <p:spPr>
          <a:xfrm>
            <a:off x="6096000" y="4779896"/>
            <a:ext cx="5671764" cy="1843069"/>
          </a:xfrm>
        </p:spPr>
        <p:txBody>
          <a:bodyPr rtlCol="0"/>
          <a:lstStyle>
            <a:lvl1pPr marL="0" indent="0" algn="l">
              <a:buNone/>
              <a:defRPr sz="2200">
                <a:gradFill>
                  <a:gsLst>
                    <a:gs pos="15000">
                      <a:schemeClr val="bg1"/>
                    </a:gs>
                    <a:gs pos="47000">
                      <a:schemeClr val="bg1"/>
                    </a:gs>
                  </a:gsLst>
                  <a:lin ang="5400000" scaled="1"/>
                </a:gradFill>
                <a:latin typeface="+mn-lt"/>
              </a:defRPr>
            </a:lvl1pPr>
            <a:lvl2pPr marL="0" indent="0" algn="l">
              <a:buNone/>
              <a:defRPr sz="2000">
                <a:gradFill>
                  <a:gsLst>
                    <a:gs pos="15000">
                      <a:schemeClr val="bg1"/>
                    </a:gs>
                    <a:gs pos="47000">
                      <a:schemeClr val="bg1"/>
                    </a:gs>
                  </a:gsLst>
                  <a:lin ang="5400000" scaled="1"/>
                </a:gradFill>
                <a:latin typeface="+mn-lt"/>
              </a:defRPr>
            </a:lvl2pPr>
            <a:lvl3pPr marL="0" indent="0" algn="l">
              <a:buNone/>
              <a:defRPr sz="1800">
                <a:gradFill>
                  <a:gsLst>
                    <a:gs pos="15000">
                      <a:schemeClr val="bg1"/>
                    </a:gs>
                    <a:gs pos="47000">
                      <a:schemeClr val="bg1"/>
                    </a:gs>
                  </a:gsLst>
                  <a:lin ang="5400000" scaled="1"/>
                </a:gradFill>
                <a:latin typeface="+mn-lt"/>
              </a:defRPr>
            </a:lvl3pPr>
            <a:lvl4pPr marL="0" indent="0" algn="l">
              <a:buNone/>
              <a:defRPr sz="1600">
                <a:gradFill>
                  <a:gsLst>
                    <a:gs pos="15000">
                      <a:schemeClr val="bg1"/>
                    </a:gs>
                    <a:gs pos="47000">
                      <a:schemeClr val="bg1"/>
                    </a:gs>
                  </a:gsLst>
                  <a:lin ang="5400000" scaled="1"/>
                </a:gradFill>
                <a:latin typeface="+mn-lt"/>
              </a:defRPr>
            </a:lvl4pPr>
            <a:lvl5pPr marL="0" indent="0" algn="l">
              <a:buNone/>
              <a:defRPr sz="1600">
                <a:gradFill>
                  <a:gsLst>
                    <a:gs pos="15000">
                      <a:schemeClr val="bg1"/>
                    </a:gs>
                    <a:gs pos="47000">
                      <a:schemeClr val="bg1"/>
                    </a:gs>
                  </a:gsLst>
                  <a:lin ang="5400000" scaled="1"/>
                </a:gradFill>
                <a:latin typeface="+mn-lt"/>
              </a:defRPr>
            </a:lvl5pPr>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898973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A629BE-1FBE-4F51-B22F-214F4B4448B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B62E4CD-DBDC-4126-8A21-29E3A3B81DE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B9A48C0-32AC-46C5-A2BC-59C83C122061}"/>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5" name="Espace réservé du pied de page 4">
            <a:extLst>
              <a:ext uri="{FF2B5EF4-FFF2-40B4-BE49-F238E27FC236}">
                <a16:creationId xmlns:a16="http://schemas.microsoft.com/office/drawing/2014/main" id="{A616FDCF-DDBE-4E5D-8ADF-A930AF035E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B473E1-F9CF-435F-9533-9C6555A9D41C}"/>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3801465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63833-672D-4121-A495-3529637808E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EEFA61-DAFF-4BB5-8BAA-D5C845688C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5E9B244-2B78-4CFA-B052-CEB72F4C02E3}"/>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5" name="Espace réservé du pied de page 4">
            <a:extLst>
              <a:ext uri="{FF2B5EF4-FFF2-40B4-BE49-F238E27FC236}">
                <a16:creationId xmlns:a16="http://schemas.microsoft.com/office/drawing/2014/main" id="{A1EFA412-4D1E-4808-B650-22990AF989B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6DCF71C-EE52-4A4D-97DF-C7DF5EAC222A}"/>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165026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34D665-743F-48A0-9823-0F7692463EC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F8B0BCB-F218-4E7A-8863-83365A49ADE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62A30F3-2580-4F52-9B2B-D463281270F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C1BC3DB-8C63-415E-B3D4-D52E3AD4D6CA}"/>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6" name="Espace réservé du pied de page 5">
            <a:extLst>
              <a:ext uri="{FF2B5EF4-FFF2-40B4-BE49-F238E27FC236}">
                <a16:creationId xmlns:a16="http://schemas.microsoft.com/office/drawing/2014/main" id="{B495C583-734C-4F5F-941C-6236C7BA33B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3CA7049-18EA-4632-8E12-C8EAE55229FF}"/>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27542955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C14DF7-F422-4448-9477-1BAB564B107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57425CFE-4268-48C9-97C4-FC0B7C63A3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C174A9A5-D37D-4FEF-A1F6-A04FAC4011C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8CADE73-AD80-4279-807C-B35AD5D19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EE4E4A9-1AC9-42EB-9505-BEAF9DD470D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9A7AD65-A0F0-48F3-95FD-EF438E7F281D}"/>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8" name="Espace réservé du pied de page 7">
            <a:extLst>
              <a:ext uri="{FF2B5EF4-FFF2-40B4-BE49-F238E27FC236}">
                <a16:creationId xmlns:a16="http://schemas.microsoft.com/office/drawing/2014/main" id="{E1D4AA95-29C8-4F8A-BB64-3299EF9892B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0D4A664-6783-4C74-B086-954AABD96E13}"/>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2193912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3FA205-C62D-4C8E-9D11-BD18DF85BC7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1A10388-CE86-4095-8849-A8B05AC5AB35}"/>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4" name="Espace réservé du pied de page 3">
            <a:extLst>
              <a:ext uri="{FF2B5EF4-FFF2-40B4-BE49-F238E27FC236}">
                <a16:creationId xmlns:a16="http://schemas.microsoft.com/office/drawing/2014/main" id="{BE2E7042-88DF-419F-8AD1-008684ADDEF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88CE754-CA38-479A-818D-573C8A613C7F}"/>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1193346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D84FCB7-5C2F-43D5-B3BE-51BBA2CB7FB3}"/>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3" name="Espace réservé du pied de page 2">
            <a:extLst>
              <a:ext uri="{FF2B5EF4-FFF2-40B4-BE49-F238E27FC236}">
                <a16:creationId xmlns:a16="http://schemas.microsoft.com/office/drawing/2014/main" id="{16816D9D-32A3-45B0-B35E-293CF093E10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13664E5-E306-496D-BDC5-E3177C6DCD5D}"/>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2439622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EAB6B2-940B-429F-A2D1-73408434EC4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0D8893-4141-4D5A-BC89-61B1196160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A528750-A534-4701-BF51-B5B6E6CA54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F08E0A2-24B4-4217-B023-581BA2E6C1A5}"/>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6" name="Espace réservé du pied de page 5">
            <a:extLst>
              <a:ext uri="{FF2B5EF4-FFF2-40B4-BE49-F238E27FC236}">
                <a16:creationId xmlns:a16="http://schemas.microsoft.com/office/drawing/2014/main" id="{3F4E9A5D-B7C5-41B6-8BF9-42D5CF32393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A7F16E5-D92B-483B-B39B-99D8187B3623}"/>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3866449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E92A0A-44BA-4FD3-BD61-58A338EE7E7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5F297BF4-F55F-47F9-B3DF-364A4F889D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888BEF0-5F78-422D-8FCA-FB12B5652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6B52D2B-7F8B-425E-9BFD-5853002D0CCC}"/>
              </a:ext>
            </a:extLst>
          </p:cNvPr>
          <p:cNvSpPr>
            <a:spLocks noGrp="1"/>
          </p:cNvSpPr>
          <p:nvPr>
            <p:ph type="dt" sz="half" idx="10"/>
          </p:nvPr>
        </p:nvSpPr>
        <p:spPr/>
        <p:txBody>
          <a:bodyPr/>
          <a:lstStyle/>
          <a:p>
            <a:fld id="{DADBF452-7658-415B-A50E-EF068948E8C6}" type="datetimeFigureOut">
              <a:rPr lang="fr-FR" smtClean="0"/>
              <a:t>27/04/2022</a:t>
            </a:fld>
            <a:endParaRPr lang="fr-FR"/>
          </a:p>
        </p:txBody>
      </p:sp>
      <p:sp>
        <p:nvSpPr>
          <p:cNvPr id="6" name="Espace réservé du pied de page 5">
            <a:extLst>
              <a:ext uri="{FF2B5EF4-FFF2-40B4-BE49-F238E27FC236}">
                <a16:creationId xmlns:a16="http://schemas.microsoft.com/office/drawing/2014/main" id="{F22160AD-0565-49AC-AC79-CA3EE9887AA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CC2FFDF-5071-44C4-AE39-9C2BDE47981C}"/>
              </a:ext>
            </a:extLst>
          </p:cNvPr>
          <p:cNvSpPr>
            <a:spLocks noGrp="1"/>
          </p:cNvSpPr>
          <p:nvPr>
            <p:ph type="sldNum" sz="quarter" idx="12"/>
          </p:nvPr>
        </p:nvSpPr>
        <p:spPr/>
        <p:txBody>
          <a:bodyPr/>
          <a:lstStyle/>
          <a:p>
            <a:fld id="{09D9C8DB-46F5-43AF-B402-ED3CD92F2127}" type="slidenum">
              <a:rPr lang="fr-FR" smtClean="0"/>
              <a:t>‹N°›</a:t>
            </a:fld>
            <a:endParaRPr lang="fr-FR"/>
          </a:p>
        </p:txBody>
      </p:sp>
    </p:spTree>
    <p:extLst>
      <p:ext uri="{BB962C8B-B14F-4D97-AF65-F5344CB8AC3E}">
        <p14:creationId xmlns:p14="http://schemas.microsoft.com/office/powerpoint/2010/main" val="927470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42E3CB7-E942-41E8-B0E0-12026BE3CE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F3B79F98-89A0-47DE-96D5-ABCADD3CEE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C8D0D89-EE82-4B73-AD83-509653678F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DBF452-7658-415B-A50E-EF068948E8C6}" type="datetimeFigureOut">
              <a:rPr lang="fr-FR" smtClean="0"/>
              <a:t>27/04/2022</a:t>
            </a:fld>
            <a:endParaRPr lang="fr-FR"/>
          </a:p>
        </p:txBody>
      </p:sp>
      <p:sp>
        <p:nvSpPr>
          <p:cNvPr id="5" name="Espace réservé du pied de page 4">
            <a:extLst>
              <a:ext uri="{FF2B5EF4-FFF2-40B4-BE49-F238E27FC236}">
                <a16:creationId xmlns:a16="http://schemas.microsoft.com/office/drawing/2014/main" id="{2E10FBDF-946C-48B9-9468-23919FDDED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2CD8F5DC-8FB3-41A6-BBAF-F4FBB10D4D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D9C8DB-46F5-43AF-B402-ED3CD92F2127}" type="slidenum">
              <a:rPr lang="fr-FR" smtClean="0"/>
              <a:t>‹N°›</a:t>
            </a:fld>
            <a:endParaRPr lang="fr-FR"/>
          </a:p>
        </p:txBody>
      </p:sp>
    </p:spTree>
    <p:extLst>
      <p:ext uri="{BB962C8B-B14F-4D97-AF65-F5344CB8AC3E}">
        <p14:creationId xmlns:p14="http://schemas.microsoft.com/office/powerpoint/2010/main" val="2218939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jpg"/><Relationship Id="rId11" Type="http://schemas.openxmlformats.org/officeDocument/2006/relationships/image" Target="../media/image2.jpeg"/><Relationship Id="rId5" Type="http://schemas.openxmlformats.org/officeDocument/2006/relationships/image" Target="../media/image36.jpg"/><Relationship Id="rId10" Type="http://schemas.openxmlformats.org/officeDocument/2006/relationships/image" Target="../media/image41.jpg"/><Relationship Id="rId4" Type="http://schemas.openxmlformats.org/officeDocument/2006/relationships/image" Target="../media/image35.jpg"/><Relationship Id="rId9" Type="http://schemas.openxmlformats.org/officeDocument/2006/relationships/image" Target="../media/image40.jpg"/></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44.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image" Target="../media/image51.jp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jpe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9"/>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2" descr="Une image contenant extérieur, ciel, nature, crépuscule&#10;&#10;Description générée automatiquement">
            <a:extLst>
              <a:ext uri="{FF2B5EF4-FFF2-40B4-BE49-F238E27FC236}">
                <a16:creationId xmlns:a16="http://schemas.microsoft.com/office/drawing/2014/main" id="{26BCA6BF-AE1C-4327-B381-DFB3AB009D6B}"/>
              </a:ext>
            </a:extLst>
          </p:cNvPr>
          <p:cNvPicPr>
            <a:picLocks noChangeAspect="1"/>
          </p:cNvPicPr>
          <p:nvPr/>
        </p:nvPicPr>
        <p:blipFill rotWithShape="1">
          <a:blip r:embed="rId3">
            <a:extLst>
              <a:ext uri="{28A0092B-C50C-407E-A947-70E740481C1C}">
                <a14:useLocalDpi xmlns:a14="http://schemas.microsoft.com/office/drawing/2010/main" val="0"/>
              </a:ext>
            </a:extLst>
          </a:blip>
          <a:srcRect t="9091" r="35364"/>
          <a:stretch/>
        </p:blipFill>
        <p:spPr>
          <a:xfrm>
            <a:off x="3523488" y="14561"/>
            <a:ext cx="8668512" cy="6857990"/>
          </a:xfrm>
          <a:prstGeom prst="rect">
            <a:avLst/>
          </a:prstGeom>
        </p:spPr>
      </p:pic>
      <p:sp>
        <p:nvSpPr>
          <p:cNvPr id="128" name="Rectangle 127">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Google Shape;120;g11abb0d9dc1_0_0"/>
          <p:cNvSpPr txBox="1">
            <a:spLocks noGrp="1"/>
          </p:cNvSpPr>
          <p:nvPr>
            <p:ph type="ctrTitle"/>
          </p:nvPr>
        </p:nvSpPr>
        <p:spPr>
          <a:xfrm>
            <a:off x="391414" y="2522693"/>
            <a:ext cx="4023360" cy="3204134"/>
          </a:xfrm>
          <a:prstGeom prst="rect">
            <a:avLst/>
          </a:prstGeom>
        </p:spPr>
        <p:txBody>
          <a:bodyPr spcFirstLastPara="1" lIns="91425" tIns="45700" rIns="91425" bIns="45700" anchor="b" anchorCtr="0">
            <a:normAutofit/>
          </a:bodyPr>
          <a:lstStyle/>
          <a:p>
            <a:pPr marL="0" lvl="0" indent="0" algn="l" rtl="0">
              <a:spcBef>
                <a:spcPts val="0"/>
              </a:spcBef>
              <a:spcAft>
                <a:spcPts val="0"/>
              </a:spcAft>
              <a:buNone/>
            </a:pPr>
            <a:r>
              <a:rPr lang="fr-FR" sz="3000" dirty="0"/>
              <a:t>Le relèvement après le sinistre</a:t>
            </a:r>
          </a:p>
        </p:txBody>
      </p:sp>
      <p:sp>
        <p:nvSpPr>
          <p:cNvPr id="121" name="Google Shape;121;g11abb0d9dc1_0_0"/>
          <p:cNvSpPr txBox="1">
            <a:spLocks noGrp="1"/>
          </p:cNvSpPr>
          <p:nvPr>
            <p:ph type="subTitle" idx="1"/>
          </p:nvPr>
        </p:nvSpPr>
        <p:spPr>
          <a:xfrm>
            <a:off x="960543" y="6147718"/>
            <a:ext cx="1708629" cy="730990"/>
          </a:xfrm>
          <a:prstGeom prst="rect">
            <a:avLst/>
          </a:prstGeom>
        </p:spPr>
        <p:txBody>
          <a:bodyPr spcFirstLastPara="1" lIns="91425" tIns="45700" rIns="91425" bIns="45700" anchorCtr="0">
            <a:normAutofit fontScale="92500" lnSpcReduction="20000"/>
          </a:bodyPr>
          <a:lstStyle/>
          <a:p>
            <a:pPr marL="0" lvl="0" indent="0" algn="l" rtl="0">
              <a:spcBef>
                <a:spcPts val="1000"/>
              </a:spcBef>
              <a:spcAft>
                <a:spcPts val="0"/>
              </a:spcAft>
              <a:buNone/>
            </a:pPr>
            <a:endParaRPr lang="fr-FR" sz="500" dirty="0"/>
          </a:p>
          <a:p>
            <a:pPr marL="0" lvl="0" indent="0" algn="l" rtl="0">
              <a:spcBef>
                <a:spcPts val="1000"/>
              </a:spcBef>
              <a:spcAft>
                <a:spcPts val="0"/>
              </a:spcAft>
              <a:buNone/>
            </a:pPr>
            <a:endParaRPr lang="fr-FR" sz="500" dirty="0"/>
          </a:p>
          <a:p>
            <a:pPr marL="0" lvl="0" indent="0" algn="l" rtl="0">
              <a:spcBef>
                <a:spcPts val="1000"/>
              </a:spcBef>
              <a:spcAft>
                <a:spcPts val="0"/>
              </a:spcAft>
              <a:buClr>
                <a:schemeClr val="lt1"/>
              </a:buClr>
              <a:buSzPct val="34145"/>
              <a:buFont typeface="Arial"/>
              <a:buNone/>
            </a:pPr>
            <a:r>
              <a:rPr lang="fr-FR" sz="1500" dirty="0"/>
              <a:t>Anne-Sophie Barnich</a:t>
            </a:r>
          </a:p>
          <a:p>
            <a:pPr marL="0" lvl="0" indent="0" algn="l" rtl="0">
              <a:spcBef>
                <a:spcPts val="1000"/>
              </a:spcBef>
              <a:spcAft>
                <a:spcPts val="0"/>
              </a:spcAft>
              <a:buClr>
                <a:schemeClr val="lt1"/>
              </a:buClr>
              <a:buSzPct val="80665"/>
              <a:buFont typeface="Arial"/>
              <a:buNone/>
            </a:pPr>
            <a:endParaRPr lang="fr-FR" sz="500" dirty="0"/>
          </a:p>
          <a:p>
            <a:pPr marL="0" lvl="0" indent="0" algn="l" rtl="0">
              <a:spcBef>
                <a:spcPts val="1000"/>
              </a:spcBef>
              <a:spcAft>
                <a:spcPts val="0"/>
              </a:spcAft>
              <a:buClr>
                <a:schemeClr val="lt1"/>
              </a:buClr>
              <a:buSzPct val="80665"/>
              <a:buFont typeface="Arial"/>
              <a:buNone/>
            </a:pPr>
            <a:endParaRPr lang="fr-FR" sz="500" dirty="0"/>
          </a:p>
          <a:p>
            <a:pPr marL="0" lvl="0" indent="0" algn="l" rtl="0">
              <a:spcBef>
                <a:spcPts val="1000"/>
              </a:spcBef>
              <a:spcAft>
                <a:spcPts val="0"/>
              </a:spcAft>
              <a:buClr>
                <a:schemeClr val="lt1"/>
              </a:buClr>
              <a:buSzPct val="63953"/>
              <a:buFont typeface="Arial"/>
              <a:buNone/>
            </a:pPr>
            <a:endParaRPr lang="fr-FR" sz="500" dirty="0"/>
          </a:p>
          <a:p>
            <a:pPr marL="0" lvl="0" indent="0" algn="l" rtl="0">
              <a:spcBef>
                <a:spcPts val="1000"/>
              </a:spcBef>
              <a:spcAft>
                <a:spcPts val="0"/>
              </a:spcAft>
              <a:buNone/>
            </a:pPr>
            <a:endParaRPr lang="fr-FR" sz="500" dirty="0"/>
          </a:p>
        </p:txBody>
      </p:sp>
      <p:sp>
        <p:nvSpPr>
          <p:cNvPr id="130" name="Rectangle 12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2" name="Rectangle 13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ZoneTexte 10">
            <a:extLst>
              <a:ext uri="{FF2B5EF4-FFF2-40B4-BE49-F238E27FC236}">
                <a16:creationId xmlns:a16="http://schemas.microsoft.com/office/drawing/2014/main" id="{495469A7-AE5F-4430-8BDF-205FAB9DA1DF}"/>
              </a:ext>
            </a:extLst>
          </p:cNvPr>
          <p:cNvSpPr txBox="1"/>
          <p:nvPr/>
        </p:nvSpPr>
        <p:spPr>
          <a:xfrm>
            <a:off x="8799442" y="6572693"/>
            <a:ext cx="3392558" cy="276999"/>
          </a:xfrm>
          <a:prstGeom prst="rect">
            <a:avLst/>
          </a:prstGeom>
          <a:noFill/>
        </p:spPr>
        <p:txBody>
          <a:bodyPr wrap="square">
            <a:spAutoFit/>
          </a:bodyPr>
          <a:lstStyle/>
          <a:p>
            <a:pPr marL="0" lvl="0" indent="0" algn="r" rtl="0">
              <a:spcBef>
                <a:spcPts val="1000"/>
              </a:spcBef>
              <a:spcAft>
                <a:spcPts val="0"/>
              </a:spcAft>
              <a:buClr>
                <a:schemeClr val="lt1"/>
              </a:buClr>
              <a:buSzPct val="86827"/>
              <a:buFont typeface="Arial"/>
              <a:buNone/>
            </a:pPr>
            <a:r>
              <a:rPr lang="fr-FR" sz="1200" dirty="0"/>
              <a:t>Photo Pierre </a:t>
            </a:r>
            <a:r>
              <a:rPr lang="fr-FR" sz="1200" dirty="0" err="1"/>
              <a:t>Debras</a:t>
            </a:r>
            <a:r>
              <a:rPr lang="fr-FR" sz="1200" dirty="0"/>
              <a:t> 2018</a:t>
            </a:r>
          </a:p>
        </p:txBody>
      </p:sp>
      <p:sp>
        <p:nvSpPr>
          <p:cNvPr id="5" name="ZoneTexte 4">
            <a:extLst>
              <a:ext uri="{FF2B5EF4-FFF2-40B4-BE49-F238E27FC236}">
                <a16:creationId xmlns:a16="http://schemas.microsoft.com/office/drawing/2014/main" id="{985DCC6A-69ED-4B4A-9F57-3AE3D891829E}"/>
              </a:ext>
            </a:extLst>
          </p:cNvPr>
          <p:cNvSpPr txBox="1"/>
          <p:nvPr/>
        </p:nvSpPr>
        <p:spPr>
          <a:xfrm>
            <a:off x="391414" y="2942096"/>
            <a:ext cx="5279691" cy="1323439"/>
          </a:xfrm>
          <a:prstGeom prst="rect">
            <a:avLst/>
          </a:prstGeom>
          <a:noFill/>
        </p:spPr>
        <p:txBody>
          <a:bodyPr wrap="square" rtlCol="0">
            <a:spAutoFit/>
          </a:bodyPr>
          <a:lstStyle/>
          <a:p>
            <a:r>
              <a:rPr lang="fr-FR" sz="4000" dirty="0" err="1">
                <a:solidFill>
                  <a:srgbClr val="FFC000"/>
                </a:solidFill>
              </a:rPr>
              <a:t>Herstel</a:t>
            </a:r>
            <a:r>
              <a:rPr lang="fr-FR" sz="4000" dirty="0">
                <a:solidFill>
                  <a:srgbClr val="FFC000"/>
                </a:solidFill>
              </a:rPr>
              <a:t> na </a:t>
            </a:r>
            <a:r>
              <a:rPr lang="fr-FR" sz="4000" dirty="0" err="1">
                <a:solidFill>
                  <a:srgbClr val="FFC000"/>
                </a:solidFill>
              </a:rPr>
              <a:t>een</a:t>
            </a:r>
            <a:r>
              <a:rPr lang="fr-FR" sz="4000" dirty="0">
                <a:solidFill>
                  <a:srgbClr val="FFC000"/>
                </a:solidFill>
              </a:rPr>
              <a:t> </a:t>
            </a:r>
          </a:p>
          <a:p>
            <a:r>
              <a:rPr lang="fr-FR" sz="4000" dirty="0" err="1">
                <a:solidFill>
                  <a:srgbClr val="FFC000"/>
                </a:solidFill>
              </a:rPr>
              <a:t>ramp</a:t>
            </a:r>
            <a:endParaRPr lang="fr-FR" sz="4000" dirty="0">
              <a:solidFill>
                <a:srgbClr val="FFC000"/>
              </a:solidFill>
            </a:endParaRPr>
          </a:p>
        </p:txBody>
      </p:sp>
      <p:pic>
        <p:nvPicPr>
          <p:cNvPr id="12" name="Image 11" descr="AWaP_Logo.jpg">
            <a:extLst>
              <a:ext uri="{FF2B5EF4-FFF2-40B4-BE49-F238E27FC236}">
                <a16:creationId xmlns:a16="http://schemas.microsoft.com/office/drawing/2014/main" id="{10F389FF-3419-4F1E-A0B7-89EEC0A70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5"/>
          <p:cNvSpPr txBox="1">
            <a:spLocks noGrp="1"/>
          </p:cNvSpPr>
          <p:nvPr>
            <p:ph type="title"/>
          </p:nvPr>
        </p:nvSpPr>
        <p:spPr>
          <a:xfrm>
            <a:off x="7527223" y="557189"/>
            <a:ext cx="3826577" cy="167156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endParaRPr sz="4000"/>
          </a:p>
        </p:txBody>
      </p:sp>
      <p:pic>
        <p:nvPicPr>
          <p:cNvPr id="262" name="Google Shape;262;p15" descr="Une image contenant extérieur, bâtiment, terrain&#10;&#10;Description générée automatiquement"/>
          <p:cNvPicPr preferRelativeResize="0"/>
          <p:nvPr/>
        </p:nvPicPr>
        <p:blipFill rotWithShape="1">
          <a:blip r:embed="rId3">
            <a:alphaModFix/>
          </a:blip>
          <a:srcRect l="-1" t="1" r="-1" b="44328"/>
          <a:stretch/>
        </p:blipFill>
        <p:spPr>
          <a:xfrm>
            <a:off x="66445" y="343166"/>
            <a:ext cx="6361368" cy="2656066"/>
          </a:xfrm>
          <a:prstGeom prst="rect">
            <a:avLst/>
          </a:prstGeom>
          <a:noFill/>
          <a:ln>
            <a:noFill/>
          </a:ln>
        </p:spPr>
      </p:pic>
      <p:pic>
        <p:nvPicPr>
          <p:cNvPr id="263" name="Google Shape;263;p15" descr="Une image contenant extérieur, ciel, route, passage&#10;&#10;Description générée automatiquement"/>
          <p:cNvPicPr preferRelativeResize="0"/>
          <p:nvPr/>
        </p:nvPicPr>
        <p:blipFill rotWithShape="1">
          <a:blip r:embed="rId4">
            <a:alphaModFix/>
          </a:blip>
          <a:srcRect t="1546" b="31481"/>
          <a:stretch/>
        </p:blipFill>
        <p:spPr>
          <a:xfrm>
            <a:off x="6491025" y="168960"/>
            <a:ext cx="5634713" cy="2830272"/>
          </a:xfrm>
          <a:prstGeom prst="rect">
            <a:avLst/>
          </a:prstGeom>
          <a:noFill/>
          <a:ln>
            <a:noFill/>
          </a:ln>
        </p:spPr>
      </p:pic>
      <p:pic>
        <p:nvPicPr>
          <p:cNvPr id="264" name="Google Shape;264;p15" descr="Une image contenant ciel, extérieur, passage, maison&#10;&#10;Description générée automatiquement"/>
          <p:cNvPicPr preferRelativeResize="0"/>
          <p:nvPr/>
        </p:nvPicPr>
        <p:blipFill rotWithShape="1">
          <a:blip r:embed="rId5">
            <a:alphaModFix/>
          </a:blip>
          <a:srcRect l="165" t="11263" r="-162" b="45181"/>
          <a:stretch/>
        </p:blipFill>
        <p:spPr>
          <a:xfrm>
            <a:off x="3178176" y="3139945"/>
            <a:ext cx="5514253" cy="1801368"/>
          </a:xfrm>
          <a:prstGeom prst="rect">
            <a:avLst/>
          </a:prstGeom>
          <a:noFill/>
          <a:ln>
            <a:noFill/>
          </a:ln>
        </p:spPr>
      </p:pic>
      <p:sp>
        <p:nvSpPr>
          <p:cNvPr id="265" name="Google Shape;265;p15"/>
          <p:cNvSpPr txBox="1">
            <a:spLocks noGrp="1"/>
          </p:cNvSpPr>
          <p:nvPr>
            <p:ph type="body" idx="1"/>
          </p:nvPr>
        </p:nvSpPr>
        <p:spPr>
          <a:xfrm>
            <a:off x="7527223" y="2412214"/>
            <a:ext cx="3826578" cy="37764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endParaRPr sz="2000"/>
          </a:p>
        </p:txBody>
      </p:sp>
      <p:sp>
        <p:nvSpPr>
          <p:cNvPr id="2" name="ZoneTexte 1">
            <a:extLst>
              <a:ext uri="{FF2B5EF4-FFF2-40B4-BE49-F238E27FC236}">
                <a16:creationId xmlns:a16="http://schemas.microsoft.com/office/drawing/2014/main" id="{117609DA-6995-4E1A-B9FE-E43FDAD034F7}"/>
              </a:ext>
            </a:extLst>
          </p:cNvPr>
          <p:cNvSpPr txBox="1"/>
          <p:nvPr/>
        </p:nvSpPr>
        <p:spPr>
          <a:xfrm>
            <a:off x="941832" y="5321807"/>
            <a:ext cx="10241280" cy="923330"/>
          </a:xfrm>
          <a:prstGeom prst="rect">
            <a:avLst/>
          </a:prstGeom>
          <a:noFill/>
        </p:spPr>
        <p:txBody>
          <a:bodyPr wrap="square" rtlCol="0">
            <a:spAutoFit/>
          </a:bodyPr>
          <a:lstStyle/>
          <a:p>
            <a:pPr algn="ctr"/>
            <a:r>
              <a:rPr lang="nl-NL" dirty="0"/>
              <a:t>De week daarop werd een militair terrein, niet ver van het depot, door het Ministerie van Defensie ter beschikking gesteld. Meer dan 300 paletten (ongeveer 15.000 dozen) met archeologische voorwerpen werden gerepatrieerd. De reddingsactie kon nu echt beginnen!</a:t>
            </a:r>
            <a:endParaRPr lang="fr-FR" dirty="0"/>
          </a:p>
        </p:txBody>
      </p:sp>
      <p:pic>
        <p:nvPicPr>
          <p:cNvPr id="10" name="Image 9" descr="AWaP_Logo.jpg">
            <a:extLst>
              <a:ext uri="{FF2B5EF4-FFF2-40B4-BE49-F238E27FC236}">
                <a16:creationId xmlns:a16="http://schemas.microsoft.com/office/drawing/2014/main" id="{CA18E5DE-4DF8-4CA6-8515-DBE2B16A84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6" descr="Une image contenant intérieur, plafond, entrepôt, lots&#10;&#10;Description générée automatiquement"/>
          <p:cNvPicPr preferRelativeResize="0"/>
          <p:nvPr/>
        </p:nvPicPr>
        <p:blipFill rotWithShape="1">
          <a:blip r:embed="rId3">
            <a:alphaModFix/>
          </a:blip>
          <a:srcRect l="6264" r="6265"/>
          <a:stretch/>
        </p:blipFill>
        <p:spPr>
          <a:xfrm>
            <a:off x="90169" y="25013"/>
            <a:ext cx="7811891" cy="6698246"/>
          </a:xfrm>
          <a:prstGeom prst="rect">
            <a:avLst/>
          </a:prstGeom>
          <a:noFill/>
          <a:ln>
            <a:noFill/>
          </a:ln>
        </p:spPr>
      </p:pic>
      <p:pic>
        <p:nvPicPr>
          <p:cNvPr id="272" name="Google Shape;272;p16" descr="Une image contenant intérieur, entrepôt, sale&#10;&#10;Description générée automatiquement"/>
          <p:cNvPicPr preferRelativeResize="0"/>
          <p:nvPr/>
        </p:nvPicPr>
        <p:blipFill rotWithShape="1">
          <a:blip r:embed="rId4">
            <a:alphaModFix/>
          </a:blip>
          <a:srcRect l="22876" r="31261"/>
          <a:stretch/>
        </p:blipFill>
        <p:spPr>
          <a:xfrm>
            <a:off x="8005747" y="25013"/>
            <a:ext cx="4096084" cy="6698246"/>
          </a:xfrm>
          <a:prstGeom prst="rect">
            <a:avLst/>
          </a:prstGeom>
          <a:noFill/>
          <a:ln>
            <a:noFill/>
          </a:ln>
        </p:spPr>
      </p:pic>
      <p:sp>
        <p:nvSpPr>
          <p:cNvPr id="2" name="ZoneTexte 1">
            <a:extLst>
              <a:ext uri="{FF2B5EF4-FFF2-40B4-BE49-F238E27FC236}">
                <a16:creationId xmlns:a16="http://schemas.microsoft.com/office/drawing/2014/main" id="{FFD965C4-00B8-4452-A306-170932119A5C}"/>
              </a:ext>
            </a:extLst>
          </p:cNvPr>
          <p:cNvSpPr txBox="1"/>
          <p:nvPr/>
        </p:nvSpPr>
        <p:spPr>
          <a:xfrm>
            <a:off x="813816" y="5793337"/>
            <a:ext cx="6986016" cy="923330"/>
          </a:xfrm>
          <a:prstGeom prst="rect">
            <a:avLst/>
          </a:prstGeom>
          <a:noFill/>
        </p:spPr>
        <p:txBody>
          <a:bodyPr wrap="square" rtlCol="0">
            <a:spAutoFit/>
          </a:bodyPr>
          <a:lstStyle/>
          <a:p>
            <a:r>
              <a:rPr lang="nl-NL" dirty="0">
                <a:solidFill>
                  <a:schemeClr val="bg1"/>
                </a:solidFill>
              </a:rPr>
              <a:t>Uiteindelijk werden, sinds de eerste overstroming op 15 juli, alle archeologische goederen en documenten binnen de 5 weken geëvacueerd... </a:t>
            </a:r>
            <a:endParaRPr lang="fr-FR" dirty="0">
              <a:solidFill>
                <a:schemeClr val="bg1"/>
              </a:solidFill>
            </a:endParaRPr>
          </a:p>
        </p:txBody>
      </p:sp>
      <p:pic>
        <p:nvPicPr>
          <p:cNvPr id="7" name="Image 6" descr="AWaP_Logo.jpg">
            <a:extLst>
              <a:ext uri="{FF2B5EF4-FFF2-40B4-BE49-F238E27FC236}">
                <a16:creationId xmlns:a16="http://schemas.microsoft.com/office/drawing/2014/main" id="{55CC4EF4-EB27-44C6-9CD6-524FF87EB1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17"/>
          <p:cNvSpPr/>
          <p:nvPr/>
        </p:nvSpPr>
        <p:spPr>
          <a:xfrm>
            <a:off x="3048" y="22269"/>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279" name="Google Shape;279;p17" descr="Une image contenant bâtiment&#10;&#10;Description générée automatiquement"/>
          <p:cNvPicPr preferRelativeResize="0"/>
          <p:nvPr/>
        </p:nvPicPr>
        <p:blipFill rotWithShape="1">
          <a:blip r:embed="rId3">
            <a:alphaModFix/>
          </a:blip>
          <a:srcRect t="10442" r="-4" b="8021"/>
          <a:stretch/>
        </p:blipFill>
        <p:spPr>
          <a:xfrm>
            <a:off x="665022" y="745374"/>
            <a:ext cx="7255234" cy="4437776"/>
          </a:xfrm>
          <a:prstGeom prst="rect">
            <a:avLst/>
          </a:prstGeom>
          <a:noFill/>
          <a:ln>
            <a:noFill/>
          </a:ln>
        </p:spPr>
      </p:pic>
      <p:sp>
        <p:nvSpPr>
          <p:cNvPr id="280" name="Google Shape;280;p17"/>
          <p:cNvSpPr txBox="1">
            <a:spLocks noGrp="1"/>
          </p:cNvSpPr>
          <p:nvPr>
            <p:ph type="body" idx="1"/>
          </p:nvPr>
        </p:nvSpPr>
        <p:spPr>
          <a:xfrm>
            <a:off x="468774" y="5116077"/>
            <a:ext cx="10111630" cy="1238348"/>
          </a:xfrm>
          <a:prstGeom prst="rect">
            <a:avLst/>
          </a:prstGeom>
          <a:noFill/>
          <a:ln>
            <a:noFill/>
          </a:ln>
        </p:spPr>
        <p:txBody>
          <a:bodyPr spcFirstLastPara="1" wrap="square" lIns="91425" tIns="45700" rIns="91425" bIns="45700" anchor="t" anchorCtr="0">
            <a:noAutofit/>
          </a:bodyPr>
          <a:lstStyle/>
          <a:p>
            <a:pPr indent="-101600">
              <a:spcBef>
                <a:spcPts val="0"/>
              </a:spcBef>
              <a:buClr>
                <a:schemeClr val="dk1"/>
              </a:buClr>
              <a:buSzPts val="2000"/>
              <a:buNone/>
            </a:pPr>
            <a:r>
              <a:rPr lang="nl-NL" sz="3000" dirty="0">
                <a:latin typeface="Calibri"/>
                <a:cs typeface="Calibri"/>
                <a:sym typeface="Calibri"/>
              </a:rPr>
              <a:t>Het doel is om tegen oktober 2023 het militair terrein</a:t>
            </a:r>
          </a:p>
          <a:p>
            <a:pPr indent="-101600">
              <a:spcBef>
                <a:spcPts val="0"/>
              </a:spcBef>
              <a:buClr>
                <a:schemeClr val="dk1"/>
              </a:buClr>
              <a:buSzPts val="2000"/>
              <a:buNone/>
            </a:pPr>
            <a:r>
              <a:rPr lang="nl-NL" sz="3000" dirty="0">
                <a:latin typeface="Calibri"/>
                <a:cs typeface="Calibri"/>
                <a:sym typeface="Calibri"/>
              </a:rPr>
              <a:t>te verlaten met een maximum aan gewassen, gedroogde en</a:t>
            </a:r>
          </a:p>
          <a:p>
            <a:pPr indent="-101600">
              <a:spcBef>
                <a:spcPts val="0"/>
              </a:spcBef>
              <a:buClr>
                <a:schemeClr val="dk1"/>
              </a:buClr>
              <a:buSzPts val="2000"/>
              <a:buNone/>
            </a:pPr>
            <a:r>
              <a:rPr lang="nl-NL" sz="3000" dirty="0" err="1">
                <a:latin typeface="Calibri"/>
                <a:cs typeface="Calibri"/>
                <a:sym typeface="Calibri"/>
              </a:rPr>
              <a:t>geherlocaliseerde</a:t>
            </a:r>
            <a:r>
              <a:rPr lang="nl-NL" sz="3000" dirty="0">
                <a:latin typeface="Calibri"/>
                <a:cs typeface="Calibri"/>
                <a:sym typeface="Calibri"/>
              </a:rPr>
              <a:t> collecties  </a:t>
            </a:r>
            <a:endParaRPr sz="3000" dirty="0">
              <a:solidFill>
                <a:srgbClr val="FFC000"/>
              </a:solidFill>
            </a:endParaRPr>
          </a:p>
        </p:txBody>
      </p:sp>
      <p:sp>
        <p:nvSpPr>
          <p:cNvPr id="281" name="Google Shape;281;p17"/>
          <p:cNvSpPr txBox="1">
            <a:spLocks noGrp="1"/>
          </p:cNvSpPr>
          <p:nvPr>
            <p:ph type="title"/>
          </p:nvPr>
        </p:nvSpPr>
        <p:spPr>
          <a:xfrm>
            <a:off x="665022" y="3688285"/>
            <a:ext cx="9777544" cy="947856"/>
          </a:xfrm>
          <a:prstGeom prst="rect">
            <a:avLst/>
          </a:prstGeom>
          <a:noFill/>
          <a:ln>
            <a:noFill/>
          </a:ln>
        </p:spPr>
        <p:txBody>
          <a:bodyPr spcFirstLastPara="1" wrap="square" lIns="91425" tIns="45700" rIns="91425" bIns="45700" anchor="b" anchorCtr="0">
            <a:normAutofit fontScale="90000"/>
          </a:bodyPr>
          <a:lstStyle/>
          <a:p>
            <a:pPr algn="ctr">
              <a:spcBef>
                <a:spcPts val="0"/>
              </a:spcBef>
              <a:buClr>
                <a:srgbClr val="F2F2F2"/>
              </a:buClr>
              <a:buSzPct val="231578"/>
            </a:pPr>
            <a:br>
              <a:rPr lang="fr-FR" sz="4400" dirty="0">
                <a:solidFill>
                  <a:schemeClr val="bg1"/>
                </a:solidFill>
              </a:rPr>
            </a:br>
            <a:br>
              <a:rPr lang="fr-FR" sz="1900" dirty="0"/>
            </a:br>
            <a:endParaRPr sz="1900" dirty="0"/>
          </a:p>
        </p:txBody>
      </p:sp>
      <p:sp>
        <p:nvSpPr>
          <p:cNvPr id="2" name="ZoneTexte 1">
            <a:extLst>
              <a:ext uri="{FF2B5EF4-FFF2-40B4-BE49-F238E27FC236}">
                <a16:creationId xmlns:a16="http://schemas.microsoft.com/office/drawing/2014/main" id="{AB8AFF99-7A1A-4339-9D01-6EF7FDAC2BF8}"/>
              </a:ext>
            </a:extLst>
          </p:cNvPr>
          <p:cNvSpPr txBox="1"/>
          <p:nvPr/>
        </p:nvSpPr>
        <p:spPr>
          <a:xfrm>
            <a:off x="665022" y="6993"/>
            <a:ext cx="5345336" cy="830997"/>
          </a:xfrm>
          <a:prstGeom prst="rect">
            <a:avLst/>
          </a:prstGeom>
          <a:noFill/>
        </p:spPr>
        <p:txBody>
          <a:bodyPr wrap="square" rtlCol="0">
            <a:spAutoFit/>
          </a:bodyPr>
          <a:lstStyle/>
          <a:p>
            <a:r>
              <a:rPr lang="fr-FR" sz="3000" b="1" dirty="0" err="1">
                <a:solidFill>
                  <a:srgbClr val="FFC000"/>
                </a:solidFill>
              </a:rPr>
              <a:t>Vraagstukken</a:t>
            </a:r>
            <a:r>
              <a:rPr lang="fr-FR" sz="3000" b="1" dirty="0">
                <a:solidFill>
                  <a:srgbClr val="FFC000"/>
                </a:solidFill>
              </a:rPr>
              <a:t> en </a:t>
            </a:r>
            <a:r>
              <a:rPr lang="fr-FR" sz="3000" b="1" dirty="0" err="1">
                <a:solidFill>
                  <a:srgbClr val="FFC000"/>
                </a:solidFill>
              </a:rPr>
              <a:t>problemen</a:t>
            </a:r>
            <a:endParaRPr lang="fr-FR" sz="3000" b="1" dirty="0">
              <a:solidFill>
                <a:srgbClr val="FFC000"/>
              </a:solidFill>
            </a:endParaRPr>
          </a:p>
          <a:p>
            <a:r>
              <a:rPr lang="fr-BE" dirty="0"/>
              <a:t>Les enjeux et problématiques</a:t>
            </a:r>
          </a:p>
        </p:txBody>
      </p:sp>
      <p:sp>
        <p:nvSpPr>
          <p:cNvPr id="3" name="ZoneTexte 2">
            <a:extLst>
              <a:ext uri="{FF2B5EF4-FFF2-40B4-BE49-F238E27FC236}">
                <a16:creationId xmlns:a16="http://schemas.microsoft.com/office/drawing/2014/main" id="{A7C26745-2230-44EF-8DF7-57242D73EB1B}"/>
              </a:ext>
            </a:extLst>
          </p:cNvPr>
          <p:cNvSpPr txBox="1"/>
          <p:nvPr/>
        </p:nvSpPr>
        <p:spPr>
          <a:xfrm>
            <a:off x="8318124" y="607535"/>
            <a:ext cx="3591841" cy="4985980"/>
          </a:xfrm>
          <a:prstGeom prst="rect">
            <a:avLst/>
          </a:prstGeom>
          <a:noFill/>
        </p:spPr>
        <p:txBody>
          <a:bodyPr wrap="square" rtlCol="0">
            <a:spAutoFit/>
          </a:bodyPr>
          <a:lstStyle/>
          <a:p>
            <a:pPr algn="just"/>
            <a:r>
              <a:rPr lang="fr-BE" sz="2400" b="1" dirty="0">
                <a:solidFill>
                  <a:srgbClr val="FFC000"/>
                </a:solidFill>
              </a:rPr>
              <a:t>Het team</a:t>
            </a:r>
          </a:p>
          <a:p>
            <a:pPr algn="just"/>
            <a:r>
              <a:rPr lang="fr-BE" dirty="0"/>
              <a:t>L’équipe</a:t>
            </a:r>
          </a:p>
          <a:p>
            <a:pPr algn="just"/>
            <a:endParaRPr lang="fr-BE" dirty="0"/>
          </a:p>
          <a:p>
            <a:pPr algn="just"/>
            <a:r>
              <a:rPr lang="fr-BE" sz="2400" b="1" dirty="0" err="1">
                <a:solidFill>
                  <a:srgbClr val="FFC000"/>
                </a:solidFill>
              </a:rPr>
              <a:t>Materiaal</a:t>
            </a:r>
            <a:r>
              <a:rPr lang="fr-BE" sz="2400" b="1" dirty="0">
                <a:solidFill>
                  <a:srgbClr val="FFC000"/>
                </a:solidFill>
              </a:rPr>
              <a:t> </a:t>
            </a:r>
            <a:r>
              <a:rPr lang="fr-BE" sz="2400" b="1" dirty="0" err="1">
                <a:solidFill>
                  <a:srgbClr val="FFC000"/>
                </a:solidFill>
              </a:rPr>
              <a:t>behandeling</a:t>
            </a:r>
            <a:endParaRPr lang="fr-BE" sz="2400" b="1" dirty="0">
              <a:solidFill>
                <a:srgbClr val="FFC000"/>
              </a:solidFill>
            </a:endParaRPr>
          </a:p>
          <a:p>
            <a:pPr algn="just"/>
            <a:r>
              <a:rPr lang="fr-BE" dirty="0"/>
              <a:t>Le traitement du matériel</a:t>
            </a:r>
          </a:p>
          <a:p>
            <a:pPr algn="just"/>
            <a:endParaRPr lang="fr-BE" dirty="0"/>
          </a:p>
          <a:p>
            <a:pPr algn="just"/>
            <a:r>
              <a:rPr lang="fr-BE" sz="2400" b="1" dirty="0">
                <a:solidFill>
                  <a:srgbClr val="FFC000"/>
                </a:solidFill>
              </a:rPr>
              <a:t>De </a:t>
            </a:r>
            <a:r>
              <a:rPr lang="fr-BE" sz="2400" b="1" dirty="0" err="1">
                <a:solidFill>
                  <a:srgbClr val="FFC000"/>
                </a:solidFill>
              </a:rPr>
              <a:t>begroting</a:t>
            </a:r>
            <a:endParaRPr lang="fr-BE" sz="2400" b="1" dirty="0">
              <a:solidFill>
                <a:srgbClr val="FFC000"/>
              </a:solidFill>
            </a:endParaRPr>
          </a:p>
          <a:p>
            <a:pPr algn="just"/>
            <a:r>
              <a:rPr lang="fr-BE" dirty="0"/>
              <a:t>Le budget</a:t>
            </a:r>
          </a:p>
          <a:p>
            <a:pPr algn="just"/>
            <a:endParaRPr lang="fr-BE" dirty="0"/>
          </a:p>
          <a:p>
            <a:pPr algn="just"/>
            <a:r>
              <a:rPr lang="fr-BE" sz="2400" b="1" dirty="0">
                <a:solidFill>
                  <a:srgbClr val="FFC000"/>
                </a:solidFill>
              </a:rPr>
              <a:t>De timing</a:t>
            </a:r>
          </a:p>
          <a:p>
            <a:pPr algn="just"/>
            <a:r>
              <a:rPr lang="fr-BE" dirty="0"/>
              <a:t>Le timing</a:t>
            </a:r>
          </a:p>
          <a:p>
            <a:pPr algn="just"/>
            <a:endParaRPr lang="fr-BE" dirty="0"/>
          </a:p>
          <a:p>
            <a:pPr algn="just"/>
            <a:r>
              <a:rPr lang="fr-BE" sz="2400" b="1" dirty="0">
                <a:solidFill>
                  <a:srgbClr val="FFC000"/>
                </a:solidFill>
              </a:rPr>
              <a:t>De </a:t>
            </a:r>
            <a:r>
              <a:rPr lang="fr-BE" sz="2400" b="1" dirty="0" err="1">
                <a:solidFill>
                  <a:srgbClr val="FFC000"/>
                </a:solidFill>
              </a:rPr>
              <a:t>toekomst</a:t>
            </a:r>
            <a:endParaRPr lang="fr-BE" sz="2400" b="1" dirty="0">
              <a:solidFill>
                <a:srgbClr val="FFC000"/>
              </a:solidFill>
            </a:endParaRPr>
          </a:p>
          <a:p>
            <a:pPr algn="just"/>
            <a:r>
              <a:rPr lang="fr-BE" dirty="0"/>
              <a:t>L’avenir</a:t>
            </a:r>
          </a:p>
          <a:p>
            <a:pPr algn="just"/>
            <a:endParaRPr lang="fr-BE" dirty="0"/>
          </a:p>
          <a:p>
            <a:pPr algn="just"/>
            <a:endParaRPr lang="fr-FR" dirty="0"/>
          </a:p>
        </p:txBody>
      </p:sp>
      <p:pic>
        <p:nvPicPr>
          <p:cNvPr id="9" name="Image 8" descr="AWaP_Logo.jpg">
            <a:extLst>
              <a:ext uri="{FF2B5EF4-FFF2-40B4-BE49-F238E27FC236}">
                <a16:creationId xmlns:a16="http://schemas.microsoft.com/office/drawing/2014/main" id="{896A23B6-6451-412B-9015-A05B8C8A2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37" t="16495" r="8257" b="14418"/>
          <a:stretch>
            <a:fillRect/>
          </a:stretch>
        </p:blipFill>
        <p:spPr bwMode="auto">
          <a:xfrm>
            <a:off x="0" y="645790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87" name="Google Shape;287;p18" descr="Une image contenant intérieur, alimentation&#10;&#10;Description générée automatiquement"/>
          <p:cNvPicPr preferRelativeResize="0"/>
          <p:nvPr/>
        </p:nvPicPr>
        <p:blipFill rotWithShape="1">
          <a:blip r:embed="rId3">
            <a:alphaModFix/>
          </a:blip>
          <a:srcRect/>
          <a:stretch/>
        </p:blipFill>
        <p:spPr>
          <a:xfrm rot="5400000">
            <a:off x="3356064" y="1709617"/>
            <a:ext cx="4794866" cy="3587878"/>
          </a:xfrm>
          <a:prstGeom prst="rect">
            <a:avLst/>
          </a:prstGeom>
          <a:noFill/>
          <a:ln>
            <a:noFill/>
          </a:ln>
        </p:spPr>
      </p:pic>
      <p:pic>
        <p:nvPicPr>
          <p:cNvPr id="288" name="Google Shape;288;p18" descr="Une image contenant alimentation, morceau, bonbon&#10;&#10;Description générée automatiquement"/>
          <p:cNvPicPr preferRelativeResize="0"/>
          <p:nvPr/>
        </p:nvPicPr>
        <p:blipFill rotWithShape="1">
          <a:blip r:embed="rId4">
            <a:alphaModFix/>
          </a:blip>
          <a:srcRect/>
          <a:stretch/>
        </p:blipFill>
        <p:spPr>
          <a:xfrm rot="5400000">
            <a:off x="-404778" y="1709615"/>
            <a:ext cx="4794866" cy="3587882"/>
          </a:xfrm>
          <a:prstGeom prst="rect">
            <a:avLst/>
          </a:prstGeom>
          <a:noFill/>
          <a:ln>
            <a:noFill/>
          </a:ln>
        </p:spPr>
      </p:pic>
      <p:pic>
        <p:nvPicPr>
          <p:cNvPr id="289" name="Google Shape;289;p18"/>
          <p:cNvPicPr preferRelativeResize="0">
            <a:picLocks noGrp="1"/>
          </p:cNvPicPr>
          <p:nvPr>
            <p:ph type="body" idx="1"/>
          </p:nvPr>
        </p:nvPicPr>
        <p:blipFill rotWithShape="1">
          <a:blip r:embed="rId5">
            <a:alphaModFix/>
          </a:blip>
          <a:srcRect l="7555" r="21997"/>
          <a:stretch/>
        </p:blipFill>
        <p:spPr>
          <a:xfrm>
            <a:off x="7720399" y="1106123"/>
            <a:ext cx="4272887" cy="4794866"/>
          </a:xfrm>
          <a:prstGeom prst="rect">
            <a:avLst/>
          </a:prstGeom>
          <a:noFill/>
          <a:ln>
            <a:noFill/>
          </a:ln>
        </p:spPr>
      </p:pic>
      <p:sp>
        <p:nvSpPr>
          <p:cNvPr id="2" name="ZoneTexte 1">
            <a:extLst>
              <a:ext uri="{FF2B5EF4-FFF2-40B4-BE49-F238E27FC236}">
                <a16:creationId xmlns:a16="http://schemas.microsoft.com/office/drawing/2014/main" id="{6CB87361-DFE1-47FD-AB32-A3D8FD281A88}"/>
              </a:ext>
            </a:extLst>
          </p:cNvPr>
          <p:cNvSpPr txBox="1"/>
          <p:nvPr/>
        </p:nvSpPr>
        <p:spPr>
          <a:xfrm>
            <a:off x="198714" y="5934670"/>
            <a:ext cx="11794572" cy="677108"/>
          </a:xfrm>
          <a:prstGeom prst="rect">
            <a:avLst/>
          </a:prstGeom>
          <a:noFill/>
        </p:spPr>
        <p:txBody>
          <a:bodyPr wrap="square" rtlCol="0">
            <a:spAutoFit/>
          </a:bodyPr>
          <a:lstStyle/>
          <a:p>
            <a:pPr algn="ctr"/>
            <a:r>
              <a:rPr lang="nl-NL" sz="2200" dirty="0">
                <a:solidFill>
                  <a:srgbClr val="FFC000"/>
                </a:solidFill>
              </a:rPr>
              <a:t>Evenveel uitdagingen en vragen als er specifieke gevallen en problemen zijn.</a:t>
            </a:r>
          </a:p>
          <a:p>
            <a:pPr algn="ctr"/>
            <a:r>
              <a:rPr lang="fr-FR" sz="1600" dirty="0"/>
              <a:t>Autant de défis et de questions qu’il existe de cas de figure et de problématiques.</a:t>
            </a:r>
          </a:p>
        </p:txBody>
      </p:sp>
      <p:pic>
        <p:nvPicPr>
          <p:cNvPr id="8" name="Image 7" descr="AWaP_Logo.jpg">
            <a:extLst>
              <a:ext uri="{FF2B5EF4-FFF2-40B4-BE49-F238E27FC236}">
                <a16:creationId xmlns:a16="http://schemas.microsoft.com/office/drawing/2014/main" id="{094C99E2-A371-4622-BC8D-27E6473779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96" name="Google Shape;296;p19"/>
          <p:cNvPicPr preferRelativeResize="0"/>
          <p:nvPr/>
        </p:nvPicPr>
        <p:blipFill rotWithShape="1">
          <a:blip r:embed="rId3">
            <a:alphaModFix/>
          </a:blip>
          <a:srcRect r="14864" b="3"/>
          <a:stretch/>
        </p:blipFill>
        <p:spPr>
          <a:xfrm rot="-5400000">
            <a:off x="-13324" y="160411"/>
            <a:ext cx="3054405" cy="2751251"/>
          </a:xfrm>
          <a:prstGeom prst="rect">
            <a:avLst/>
          </a:prstGeom>
          <a:noFill/>
          <a:ln>
            <a:noFill/>
          </a:ln>
        </p:spPr>
      </p:pic>
      <p:pic>
        <p:nvPicPr>
          <p:cNvPr id="297" name="Google Shape;297;p19" descr="Une image contenant béton, sale, pierre, ciment&#10;&#10;Description générée automatiquement"/>
          <p:cNvPicPr preferRelativeResize="0"/>
          <p:nvPr/>
        </p:nvPicPr>
        <p:blipFill rotWithShape="1">
          <a:blip r:embed="rId4">
            <a:alphaModFix/>
          </a:blip>
          <a:srcRect l="1" t="18892" r="-2" b="17861"/>
          <a:stretch/>
        </p:blipFill>
        <p:spPr>
          <a:xfrm>
            <a:off x="6548234" y="3202883"/>
            <a:ext cx="2620394" cy="3063296"/>
          </a:xfrm>
          <a:prstGeom prst="rect">
            <a:avLst/>
          </a:prstGeom>
          <a:noFill/>
          <a:ln>
            <a:noFill/>
          </a:ln>
        </p:spPr>
      </p:pic>
      <p:pic>
        <p:nvPicPr>
          <p:cNvPr id="298" name="Google Shape;298;p19"/>
          <p:cNvPicPr preferRelativeResize="0"/>
          <p:nvPr/>
        </p:nvPicPr>
        <p:blipFill rotWithShape="1">
          <a:blip r:embed="rId5">
            <a:alphaModFix/>
          </a:blip>
          <a:srcRect l="5027" r="29096" b="4"/>
          <a:stretch/>
        </p:blipFill>
        <p:spPr>
          <a:xfrm>
            <a:off x="6548234" y="-946"/>
            <a:ext cx="2620394" cy="3064185"/>
          </a:xfrm>
          <a:prstGeom prst="rect">
            <a:avLst/>
          </a:prstGeom>
          <a:noFill/>
          <a:ln>
            <a:noFill/>
          </a:ln>
        </p:spPr>
      </p:pic>
      <p:pic>
        <p:nvPicPr>
          <p:cNvPr id="299" name="Google Shape;299;p19" descr="Une image contenant mur, en bois, sale&#10;&#10;Description générée automatiquement"/>
          <p:cNvPicPr preferRelativeResize="0"/>
          <p:nvPr/>
        </p:nvPicPr>
        <p:blipFill rotWithShape="1">
          <a:blip r:embed="rId6">
            <a:alphaModFix/>
          </a:blip>
          <a:srcRect l="1533" r="13366" b="-1"/>
          <a:stretch/>
        </p:blipFill>
        <p:spPr>
          <a:xfrm rot="5400000">
            <a:off x="3180790" y="149535"/>
            <a:ext cx="3076157" cy="2751251"/>
          </a:xfrm>
          <a:prstGeom prst="rect">
            <a:avLst/>
          </a:prstGeom>
          <a:noFill/>
          <a:ln>
            <a:noFill/>
          </a:ln>
        </p:spPr>
      </p:pic>
      <p:pic>
        <p:nvPicPr>
          <p:cNvPr id="300" name="Google Shape;300;p19"/>
          <p:cNvPicPr preferRelativeResize="0"/>
          <p:nvPr/>
        </p:nvPicPr>
        <p:blipFill rotWithShape="1">
          <a:blip r:embed="rId7">
            <a:alphaModFix/>
          </a:blip>
          <a:srcRect l="12367" r="22001" b="-3"/>
          <a:stretch/>
        </p:blipFill>
        <p:spPr>
          <a:xfrm>
            <a:off x="155016" y="3202882"/>
            <a:ext cx="2751251" cy="3111767"/>
          </a:xfrm>
          <a:prstGeom prst="rect">
            <a:avLst/>
          </a:prstGeom>
          <a:noFill/>
          <a:ln>
            <a:noFill/>
          </a:ln>
        </p:spPr>
      </p:pic>
      <p:pic>
        <p:nvPicPr>
          <p:cNvPr id="301" name="Google Shape;301;p19" descr="Une image contenant personne, tour de potier&#10;&#10;Description générée automatiquement"/>
          <p:cNvPicPr preferRelativeResize="0"/>
          <p:nvPr/>
        </p:nvPicPr>
        <p:blipFill rotWithShape="1">
          <a:blip r:embed="rId8">
            <a:alphaModFix/>
          </a:blip>
          <a:srcRect l="14655" r="19498" b="4"/>
          <a:stretch/>
        </p:blipFill>
        <p:spPr>
          <a:xfrm>
            <a:off x="3315684" y="3202882"/>
            <a:ext cx="2778810" cy="3076157"/>
          </a:xfrm>
          <a:prstGeom prst="rect">
            <a:avLst/>
          </a:prstGeom>
          <a:noFill/>
          <a:ln>
            <a:noFill/>
          </a:ln>
        </p:spPr>
      </p:pic>
      <p:pic>
        <p:nvPicPr>
          <p:cNvPr id="302" name="Google Shape;302;p19"/>
          <p:cNvPicPr preferRelativeResize="0"/>
          <p:nvPr/>
        </p:nvPicPr>
        <p:blipFill rotWithShape="1">
          <a:blip r:embed="rId9">
            <a:alphaModFix/>
          </a:blip>
          <a:srcRect/>
          <a:stretch/>
        </p:blipFill>
        <p:spPr>
          <a:xfrm rot="5400000">
            <a:off x="9318030" y="3547229"/>
            <a:ext cx="3063297" cy="2374607"/>
          </a:xfrm>
          <a:prstGeom prst="rect">
            <a:avLst/>
          </a:prstGeom>
          <a:noFill/>
          <a:ln>
            <a:noFill/>
          </a:ln>
        </p:spPr>
      </p:pic>
      <p:pic>
        <p:nvPicPr>
          <p:cNvPr id="303" name="Google Shape;303;p19" descr="Une image contenant intérieur&#10;&#10;Description générée automatiquement"/>
          <p:cNvPicPr preferRelativeResize="0"/>
          <p:nvPr/>
        </p:nvPicPr>
        <p:blipFill rotWithShape="1">
          <a:blip r:embed="rId10">
            <a:alphaModFix/>
          </a:blip>
          <a:srcRect l="35142" t="6420" r="11777"/>
          <a:stretch/>
        </p:blipFill>
        <p:spPr>
          <a:xfrm>
            <a:off x="9662376" y="8833"/>
            <a:ext cx="2374608" cy="3076158"/>
          </a:xfrm>
          <a:prstGeom prst="rect">
            <a:avLst/>
          </a:prstGeom>
          <a:noFill/>
          <a:ln>
            <a:noFill/>
          </a:ln>
        </p:spPr>
      </p:pic>
      <p:sp>
        <p:nvSpPr>
          <p:cNvPr id="304" name="Google Shape;304;p19"/>
          <p:cNvSpPr txBox="1">
            <a:spLocks noGrp="1"/>
          </p:cNvSpPr>
          <p:nvPr>
            <p:ph type="body" idx="1"/>
          </p:nvPr>
        </p:nvSpPr>
        <p:spPr>
          <a:xfrm>
            <a:off x="3542934" y="591822"/>
            <a:ext cx="5023104" cy="1888427"/>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dirty="0"/>
          </a:p>
        </p:txBody>
      </p:sp>
      <p:sp>
        <p:nvSpPr>
          <p:cNvPr id="2" name="ZoneTexte 1">
            <a:extLst>
              <a:ext uri="{FF2B5EF4-FFF2-40B4-BE49-F238E27FC236}">
                <a16:creationId xmlns:a16="http://schemas.microsoft.com/office/drawing/2014/main" id="{505177BE-20FD-42AB-9EC0-6DE9B363CC85}"/>
              </a:ext>
            </a:extLst>
          </p:cNvPr>
          <p:cNvSpPr txBox="1"/>
          <p:nvPr/>
        </p:nvSpPr>
        <p:spPr>
          <a:xfrm>
            <a:off x="3315684" y="4171510"/>
            <a:ext cx="5965476" cy="2708434"/>
          </a:xfrm>
          <a:prstGeom prst="rect">
            <a:avLst/>
          </a:prstGeom>
          <a:noFill/>
        </p:spPr>
        <p:txBody>
          <a:bodyPr wrap="square" rtlCol="0">
            <a:spAutoFit/>
          </a:bodyPr>
          <a:lstStyle/>
          <a:p>
            <a:endParaRPr lang="fr-FR" dirty="0">
              <a:solidFill>
                <a:schemeClr val="bg1"/>
              </a:solidFill>
            </a:endParaRPr>
          </a:p>
          <a:p>
            <a:pPr algn="ctr"/>
            <a:r>
              <a:rPr lang="nl-NL" sz="2400" b="1" dirty="0">
                <a:solidFill>
                  <a:srgbClr val="FFC000"/>
                </a:solidFill>
              </a:rPr>
              <a:t>Duizenden bakken met tienduizenden items waarvan het verband met de opgravingsgegevens moet worden gewaarborgd.</a:t>
            </a:r>
            <a:endParaRPr lang="fr-FR" sz="2400" b="1" dirty="0">
              <a:solidFill>
                <a:srgbClr val="FFC000"/>
              </a:solidFill>
            </a:endParaRPr>
          </a:p>
          <a:p>
            <a:pPr algn="ctr"/>
            <a:endParaRPr lang="fr-FR" sz="2000" dirty="0"/>
          </a:p>
          <a:p>
            <a:pPr algn="ctr"/>
            <a:r>
              <a:rPr lang="fr-FR" dirty="0"/>
              <a:t>Des milliers de caisse, des dizaines de milliers d’items dont les liens avec les données de fouille doivent être garantis. </a:t>
            </a:r>
          </a:p>
        </p:txBody>
      </p:sp>
      <p:pic>
        <p:nvPicPr>
          <p:cNvPr id="14" name="Image 13" descr="AWaP_Logo.jpg">
            <a:extLst>
              <a:ext uri="{FF2B5EF4-FFF2-40B4-BE49-F238E27FC236}">
                <a16:creationId xmlns:a16="http://schemas.microsoft.com/office/drawing/2014/main" id="{36648CCA-506C-4222-94B3-8D1335EB98C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0" descr="Une image contenant terrain, plusieurs&#10;&#10;Description générée automatiquement"/>
          <p:cNvPicPr preferRelativeResize="0"/>
          <p:nvPr/>
        </p:nvPicPr>
        <p:blipFill rotWithShape="1">
          <a:blip r:embed="rId3">
            <a:alphaModFix/>
          </a:blip>
          <a:srcRect t="8847" b="18350"/>
          <a:stretch/>
        </p:blipFill>
        <p:spPr>
          <a:xfrm>
            <a:off x="1282700" y="0"/>
            <a:ext cx="9426432" cy="5034987"/>
          </a:xfrm>
          <a:prstGeom prst="rect">
            <a:avLst/>
          </a:prstGeom>
          <a:noFill/>
          <a:ln>
            <a:noFill/>
          </a:ln>
        </p:spPr>
      </p:pic>
      <p:sp>
        <p:nvSpPr>
          <p:cNvPr id="2" name="ZoneTexte 1">
            <a:extLst>
              <a:ext uri="{FF2B5EF4-FFF2-40B4-BE49-F238E27FC236}">
                <a16:creationId xmlns:a16="http://schemas.microsoft.com/office/drawing/2014/main" id="{7B23050D-CC25-4519-B164-78D0D94E0FCB}"/>
              </a:ext>
            </a:extLst>
          </p:cNvPr>
          <p:cNvSpPr txBox="1"/>
          <p:nvPr/>
        </p:nvSpPr>
        <p:spPr>
          <a:xfrm>
            <a:off x="435864" y="5034987"/>
            <a:ext cx="11320272" cy="2185214"/>
          </a:xfrm>
          <a:prstGeom prst="rect">
            <a:avLst/>
          </a:prstGeom>
          <a:noFill/>
        </p:spPr>
        <p:txBody>
          <a:bodyPr wrap="square" rtlCol="0">
            <a:spAutoFit/>
          </a:bodyPr>
          <a:lstStyle/>
          <a:p>
            <a:pPr algn="ctr"/>
            <a:r>
              <a:rPr lang="nl-NL" sz="2000" b="1" dirty="0">
                <a:solidFill>
                  <a:srgbClr val="FFC000"/>
                </a:solidFill>
              </a:rPr>
              <a:t>In de magazijnen is geïnvesteerd om de collecties te verwerken, te documenteren en te drogen. Drogen op dekzeilen wordt een oplossing in afwachting van meer bakken. Achteraf bleken de zeilen efficiënter afhankelijk van het soort materiaal...</a:t>
            </a:r>
          </a:p>
          <a:p>
            <a:pPr algn="ctr"/>
            <a:r>
              <a:rPr lang="fr-FR" sz="1400" dirty="0"/>
              <a:t>Les entrepôts ont été investi pour traiter, documenter et sécher les collections. Séchage sur bâches, une solution en attendant plus de bacs ajourés mais finalement plus efficace en fonction des matériaux…</a:t>
            </a:r>
          </a:p>
          <a:p>
            <a:pPr algn="ctr"/>
            <a:endParaRPr lang="nl-NL" sz="2200" b="1" dirty="0">
              <a:solidFill>
                <a:srgbClr val="FFC000"/>
              </a:solidFill>
            </a:endParaRPr>
          </a:p>
          <a:p>
            <a:pPr algn="ctr"/>
            <a:endParaRPr lang="fr-FR" sz="2200" b="1" dirty="0">
              <a:solidFill>
                <a:srgbClr val="FFC000"/>
              </a:solidFill>
            </a:endParaRPr>
          </a:p>
        </p:txBody>
      </p:sp>
      <p:pic>
        <p:nvPicPr>
          <p:cNvPr id="5" name="Image 4" descr="AWaP_Logo.jpg">
            <a:extLst>
              <a:ext uri="{FF2B5EF4-FFF2-40B4-BE49-F238E27FC236}">
                <a16:creationId xmlns:a16="http://schemas.microsoft.com/office/drawing/2014/main" id="{9C8E5838-9807-49DF-8DA1-316F450031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37" t="16495" r="8257" b="14418"/>
          <a:stretch>
            <a:fillRect/>
          </a:stretch>
        </p:blipFill>
        <p:spPr bwMode="auto">
          <a:xfrm>
            <a:off x="0" y="6435639"/>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C34E8DA-A795-4638-AC24-C4F1951D9AB1}"/>
              </a:ext>
            </a:extLst>
          </p:cNvPr>
          <p:cNvSpPr txBox="1"/>
          <p:nvPr/>
        </p:nvSpPr>
        <p:spPr>
          <a:xfrm>
            <a:off x="1362456" y="843677"/>
            <a:ext cx="9939528" cy="5355312"/>
          </a:xfrm>
          <a:prstGeom prst="rect">
            <a:avLst/>
          </a:prstGeom>
          <a:noFill/>
        </p:spPr>
        <p:txBody>
          <a:bodyPr wrap="square" rtlCol="0">
            <a:spAutoFit/>
          </a:bodyPr>
          <a:lstStyle/>
          <a:p>
            <a:r>
              <a:rPr lang="nl-NL" b="1" dirty="0">
                <a:solidFill>
                  <a:srgbClr val="FFC000"/>
                </a:solidFill>
              </a:rPr>
              <a:t>Protocol globaal opgebouwd rond 6 stappen :</a:t>
            </a:r>
          </a:p>
          <a:p>
            <a:endParaRPr lang="nl-NL" b="1" dirty="0">
              <a:solidFill>
                <a:srgbClr val="FFC000"/>
              </a:solidFill>
            </a:endParaRPr>
          </a:p>
          <a:p>
            <a:pPr marL="342900" indent="-342900">
              <a:buFont typeface="+mj-lt"/>
              <a:buAutoNum type="arabicPeriod"/>
            </a:pPr>
            <a:r>
              <a:rPr lang="nl-NL" b="1" dirty="0">
                <a:solidFill>
                  <a:srgbClr val="FFC000"/>
                </a:solidFill>
              </a:rPr>
              <a:t>de collecties sorteren per site</a:t>
            </a:r>
          </a:p>
          <a:p>
            <a:pPr marL="342900" indent="-342900">
              <a:buFont typeface="+mj-lt"/>
              <a:buAutoNum type="arabicPeriod"/>
            </a:pPr>
            <a:r>
              <a:rPr lang="nl-NL" b="1" dirty="0">
                <a:solidFill>
                  <a:srgbClr val="FFC000"/>
                </a:solidFill>
              </a:rPr>
              <a:t>etikettering (want zonder archeologische informatie is het materiaal onbruikbaar)</a:t>
            </a:r>
          </a:p>
          <a:p>
            <a:pPr marL="342900" indent="-342900">
              <a:buFont typeface="+mj-lt"/>
              <a:buAutoNum type="arabicPeriod"/>
            </a:pPr>
            <a:r>
              <a:rPr lang="nl-NL" b="1" dirty="0">
                <a:solidFill>
                  <a:srgbClr val="FFC000"/>
                </a:solidFill>
              </a:rPr>
              <a:t>wassen</a:t>
            </a:r>
          </a:p>
          <a:p>
            <a:pPr marL="342900" indent="-342900">
              <a:buFont typeface="+mj-lt"/>
              <a:buAutoNum type="arabicPeriod"/>
            </a:pPr>
            <a:r>
              <a:rPr lang="nl-NL" b="1" dirty="0">
                <a:solidFill>
                  <a:srgbClr val="FFC000"/>
                </a:solidFill>
              </a:rPr>
              <a:t>drogen</a:t>
            </a:r>
          </a:p>
          <a:p>
            <a:pPr marL="342900" indent="-342900">
              <a:buFont typeface="+mj-lt"/>
              <a:buAutoNum type="arabicPeriod"/>
            </a:pPr>
            <a:r>
              <a:rPr lang="nl-NL" b="1" dirty="0" err="1">
                <a:solidFill>
                  <a:srgbClr val="FFC000"/>
                </a:solidFill>
              </a:rPr>
              <a:t>herverpakking</a:t>
            </a:r>
            <a:endParaRPr lang="nl-NL" b="1" dirty="0">
              <a:solidFill>
                <a:srgbClr val="FFC000"/>
              </a:solidFill>
            </a:endParaRPr>
          </a:p>
          <a:p>
            <a:pPr marL="342900" indent="-342900">
              <a:buFont typeface="+mj-lt"/>
              <a:buAutoNum type="arabicPeriod"/>
            </a:pPr>
            <a:r>
              <a:rPr lang="nl-NL" b="1" dirty="0">
                <a:solidFill>
                  <a:srgbClr val="FFC000"/>
                </a:solidFill>
              </a:rPr>
              <a:t>codering (voor prioritaire collecties)</a:t>
            </a:r>
          </a:p>
          <a:p>
            <a:pPr marL="342900" indent="-342900">
              <a:buFont typeface="+mj-lt"/>
              <a:buAutoNum type="arabicPeriod"/>
            </a:pPr>
            <a:endParaRPr lang="nl-NL" dirty="0"/>
          </a:p>
          <a:p>
            <a:endParaRPr lang="nl-NL" dirty="0"/>
          </a:p>
          <a:p>
            <a:r>
              <a:rPr lang="fr-FR" dirty="0"/>
              <a:t>Protocole globalement construit autour de 6 étapes :</a:t>
            </a:r>
          </a:p>
          <a:p>
            <a:endParaRPr lang="fr-FR" dirty="0"/>
          </a:p>
          <a:p>
            <a:pPr marL="342900" indent="-342900">
              <a:buFont typeface="+mj-lt"/>
              <a:buAutoNum type="arabicPeriod"/>
            </a:pPr>
            <a:r>
              <a:rPr lang="fr-FR" dirty="0"/>
              <a:t>Tri des collections par site</a:t>
            </a:r>
          </a:p>
          <a:p>
            <a:pPr marL="342900" indent="-342900">
              <a:buFont typeface="+mj-lt"/>
              <a:buAutoNum type="arabicPeriod"/>
            </a:pPr>
            <a:r>
              <a:rPr lang="fr-FR" dirty="0"/>
              <a:t>étiquetage (parce que sans l’information archéologique, le matériel est inexploitable), </a:t>
            </a:r>
          </a:p>
          <a:p>
            <a:pPr marL="342900" indent="-342900">
              <a:buFont typeface="+mj-lt"/>
              <a:buAutoNum type="arabicPeriod"/>
            </a:pPr>
            <a:r>
              <a:rPr lang="fr-FR" dirty="0"/>
              <a:t>lavage</a:t>
            </a:r>
          </a:p>
          <a:p>
            <a:pPr marL="342900" indent="-342900">
              <a:buFont typeface="+mj-lt"/>
              <a:buAutoNum type="arabicPeriod"/>
            </a:pPr>
            <a:r>
              <a:rPr lang="fr-FR" dirty="0"/>
              <a:t>séchage</a:t>
            </a:r>
          </a:p>
          <a:p>
            <a:pPr marL="342900" indent="-342900">
              <a:buFont typeface="+mj-lt"/>
              <a:buAutoNum type="arabicPeriod"/>
            </a:pPr>
            <a:r>
              <a:rPr lang="fr-FR" dirty="0"/>
              <a:t>reconditionnement</a:t>
            </a:r>
          </a:p>
          <a:p>
            <a:pPr marL="342900" indent="-342900">
              <a:buFont typeface="+mj-lt"/>
              <a:buAutoNum type="arabicPeriod"/>
            </a:pPr>
            <a:r>
              <a:rPr lang="fr-FR" dirty="0"/>
              <a:t>encodage (pour les collections prioritaires)</a:t>
            </a:r>
            <a:endParaRPr lang="nl-NL" dirty="0"/>
          </a:p>
          <a:p>
            <a:endParaRPr lang="fr-FR" dirty="0"/>
          </a:p>
        </p:txBody>
      </p:sp>
      <p:pic>
        <p:nvPicPr>
          <p:cNvPr id="5" name="Image 4" descr="AWaP_Logo.jpg">
            <a:extLst>
              <a:ext uri="{FF2B5EF4-FFF2-40B4-BE49-F238E27FC236}">
                <a16:creationId xmlns:a16="http://schemas.microsoft.com/office/drawing/2014/main" id="{117C4D7F-E606-486E-A922-BB602C221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667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2" descr="Une image contenant texte, intérieur, plafond, scène&#10;&#10;Description générée automatiquement"/>
          <p:cNvPicPr preferRelativeResize="0"/>
          <p:nvPr/>
        </p:nvPicPr>
        <p:blipFill rotWithShape="1">
          <a:blip r:embed="rId3">
            <a:alphaModFix/>
          </a:blip>
          <a:srcRect/>
          <a:stretch/>
        </p:blipFill>
        <p:spPr>
          <a:xfrm>
            <a:off x="424011" y="216800"/>
            <a:ext cx="5291666" cy="3955519"/>
          </a:xfrm>
          <a:prstGeom prst="rect">
            <a:avLst/>
          </a:prstGeom>
          <a:noFill/>
          <a:ln>
            <a:noFill/>
          </a:ln>
        </p:spPr>
      </p:pic>
      <p:pic>
        <p:nvPicPr>
          <p:cNvPr id="323" name="Google Shape;323;p22"/>
          <p:cNvPicPr preferRelativeResize="0"/>
          <p:nvPr/>
        </p:nvPicPr>
        <p:blipFill rotWithShape="1">
          <a:blip r:embed="rId4">
            <a:alphaModFix/>
          </a:blip>
          <a:srcRect/>
          <a:stretch/>
        </p:blipFill>
        <p:spPr>
          <a:xfrm>
            <a:off x="6476325" y="216799"/>
            <a:ext cx="5291667" cy="3955520"/>
          </a:xfrm>
          <a:prstGeom prst="rect">
            <a:avLst/>
          </a:prstGeom>
          <a:noFill/>
          <a:ln>
            <a:noFill/>
          </a:ln>
        </p:spPr>
      </p:pic>
      <p:sp>
        <p:nvSpPr>
          <p:cNvPr id="2" name="ZoneTexte 1">
            <a:extLst>
              <a:ext uri="{FF2B5EF4-FFF2-40B4-BE49-F238E27FC236}">
                <a16:creationId xmlns:a16="http://schemas.microsoft.com/office/drawing/2014/main" id="{A088CF9D-3C67-49FA-AA76-705D7EE1074C}"/>
              </a:ext>
            </a:extLst>
          </p:cNvPr>
          <p:cNvSpPr txBox="1"/>
          <p:nvPr/>
        </p:nvSpPr>
        <p:spPr>
          <a:xfrm>
            <a:off x="278950" y="4172319"/>
            <a:ext cx="11554629" cy="2769989"/>
          </a:xfrm>
          <a:prstGeom prst="rect">
            <a:avLst/>
          </a:prstGeom>
          <a:noFill/>
        </p:spPr>
        <p:txBody>
          <a:bodyPr wrap="square" rtlCol="0">
            <a:spAutoFit/>
          </a:bodyPr>
          <a:lstStyle/>
          <a:p>
            <a:pPr algn="just"/>
            <a:r>
              <a:rPr lang="nl-NL" dirty="0">
                <a:solidFill>
                  <a:srgbClr val="FFC000"/>
                </a:solidFill>
              </a:rPr>
              <a:t>Naarmate de sorteer- en </a:t>
            </a:r>
            <a:r>
              <a:rPr lang="nl-NL" dirty="0" err="1">
                <a:solidFill>
                  <a:srgbClr val="FFC000"/>
                </a:solidFill>
              </a:rPr>
              <a:t>waswerkzaamheden</a:t>
            </a:r>
            <a:r>
              <a:rPr lang="nl-NL" dirty="0">
                <a:solidFill>
                  <a:srgbClr val="FFC000"/>
                </a:solidFill>
              </a:rPr>
              <a:t> vorderen moeten de voorzieningen (waarvan het budget moeilijk in te schatten is) verdergezet worden om de aangetaste collecties te kunnen scheiden van de behandelde collecties, de ruimten te optimaliseren en ruimtes voor het wassen en drogen van het materiaal te vormen. </a:t>
            </a:r>
          </a:p>
          <a:p>
            <a:pPr algn="just"/>
            <a:r>
              <a:rPr lang="nl-NL" dirty="0">
                <a:solidFill>
                  <a:srgbClr val="FFC000"/>
                </a:solidFill>
              </a:rPr>
              <a:t>Dit is noodzakelijk om een orde in de chaos te scheppen.</a:t>
            </a:r>
          </a:p>
          <a:p>
            <a:pPr algn="just"/>
            <a:endParaRPr lang="nl-NL" dirty="0">
              <a:solidFill>
                <a:srgbClr val="FFC000"/>
              </a:solidFill>
            </a:endParaRPr>
          </a:p>
          <a:p>
            <a:pPr algn="just"/>
            <a:r>
              <a:rPr lang="fr-FR" sz="1600" dirty="0">
                <a:sym typeface="Calibri"/>
              </a:rPr>
              <a:t>Au fur et à mesure que le travail de tri et lavage avance, il faut continuer l</a:t>
            </a:r>
            <a:r>
              <a:rPr lang="fr-FR" sz="1600" dirty="0">
                <a:sym typeface="Wingdings" panose="05000000000000000000" pitchFamily="2" charset="2"/>
              </a:rPr>
              <a:t>es aménagements (dont le budget est difficile à estimer) pour pouvoir séparer les collections impactées des collections traitées, rationnaliser les espaces et créer les zones de lavage/séchage du matériel… retrouver de l’ordre dans le chaos.</a:t>
            </a:r>
            <a:endParaRPr lang="fr-FR" sz="1600" dirty="0"/>
          </a:p>
          <a:p>
            <a:pPr algn="just"/>
            <a:endParaRPr lang="nl-NL" dirty="0">
              <a:solidFill>
                <a:srgbClr val="FFC000"/>
              </a:solidFill>
            </a:endParaRPr>
          </a:p>
          <a:p>
            <a:pPr algn="just"/>
            <a:endParaRPr lang="fr-FR" dirty="0">
              <a:solidFill>
                <a:srgbClr val="FFC000"/>
              </a:solidFill>
            </a:endParaRPr>
          </a:p>
        </p:txBody>
      </p:sp>
      <p:pic>
        <p:nvPicPr>
          <p:cNvPr id="6" name="Image 5" descr="AWaP_Logo.jpg">
            <a:extLst>
              <a:ext uri="{FF2B5EF4-FFF2-40B4-BE49-F238E27FC236}">
                <a16:creationId xmlns:a16="http://schemas.microsoft.com/office/drawing/2014/main" id="{59736F9E-0E63-4D03-AFAB-E5643865AD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6"/>
          <p:cNvSpPr/>
          <p:nvPr/>
        </p:nvSpPr>
        <p:spPr>
          <a:xfrm>
            <a:off x="-151281" y="-129636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52" name="Google Shape;352;p26" descr="Une image contenant texte, intérieur&#10;&#10;Description générée automatiquement"/>
          <p:cNvPicPr preferRelativeResize="0"/>
          <p:nvPr/>
        </p:nvPicPr>
        <p:blipFill rotWithShape="1">
          <a:blip r:embed="rId3">
            <a:alphaModFix/>
          </a:blip>
          <a:srcRect t="18409" r="-2" b="10140"/>
          <a:stretch/>
        </p:blipFill>
        <p:spPr>
          <a:xfrm rot="10800000">
            <a:off x="0" y="-105419"/>
            <a:ext cx="4960575" cy="2640274"/>
          </a:xfrm>
          <a:prstGeom prst="rect">
            <a:avLst/>
          </a:prstGeom>
          <a:noFill/>
          <a:ln>
            <a:noFill/>
          </a:ln>
        </p:spPr>
      </p:pic>
      <p:pic>
        <p:nvPicPr>
          <p:cNvPr id="353" name="Google Shape;353;p26" descr="Une image contenant intérieur, mur, sale, carrelé&#10;&#10;Description générée automatiquement"/>
          <p:cNvPicPr preferRelativeResize="0"/>
          <p:nvPr/>
        </p:nvPicPr>
        <p:blipFill rotWithShape="1">
          <a:blip r:embed="rId4">
            <a:alphaModFix/>
          </a:blip>
          <a:srcRect l="1448" r="20751" b="1"/>
          <a:stretch/>
        </p:blipFill>
        <p:spPr>
          <a:xfrm rot="5400000">
            <a:off x="7562724" y="-8148"/>
            <a:ext cx="2782890" cy="2682723"/>
          </a:xfrm>
          <a:prstGeom prst="rect">
            <a:avLst/>
          </a:prstGeom>
          <a:noFill/>
          <a:ln>
            <a:noFill/>
          </a:ln>
        </p:spPr>
      </p:pic>
      <p:pic>
        <p:nvPicPr>
          <p:cNvPr id="354" name="Google Shape;354;p26" descr="Une image contenant texte, intérieur, plancher, plafond&#10;&#10;Description générée automatiquement"/>
          <p:cNvPicPr preferRelativeResize="0"/>
          <p:nvPr/>
        </p:nvPicPr>
        <p:blipFill rotWithShape="1">
          <a:blip r:embed="rId5">
            <a:alphaModFix/>
          </a:blip>
          <a:srcRect l="18704" r="5177" b="5"/>
          <a:stretch/>
        </p:blipFill>
        <p:spPr>
          <a:xfrm>
            <a:off x="5167137" y="-57423"/>
            <a:ext cx="2408493" cy="2782891"/>
          </a:xfrm>
          <a:prstGeom prst="rect">
            <a:avLst/>
          </a:prstGeom>
          <a:noFill/>
          <a:ln>
            <a:noFill/>
          </a:ln>
        </p:spPr>
      </p:pic>
      <p:pic>
        <p:nvPicPr>
          <p:cNvPr id="355" name="Google Shape;355;p26" descr="Une image contenant intérieur, étape, immeuble résidentiel&#10;&#10;Description générée automatiquement"/>
          <p:cNvPicPr preferRelativeResize="0"/>
          <p:nvPr/>
        </p:nvPicPr>
        <p:blipFill rotWithShape="1">
          <a:blip r:embed="rId6">
            <a:alphaModFix/>
          </a:blip>
          <a:srcRect l="10971" r="21245" b="2"/>
          <a:stretch/>
        </p:blipFill>
        <p:spPr>
          <a:xfrm rot="5400000">
            <a:off x="394431" y="2264991"/>
            <a:ext cx="4185497" cy="4979867"/>
          </a:xfrm>
          <a:prstGeom prst="rect">
            <a:avLst/>
          </a:prstGeom>
          <a:noFill/>
          <a:ln>
            <a:noFill/>
          </a:ln>
        </p:spPr>
      </p:pic>
      <p:sp>
        <p:nvSpPr>
          <p:cNvPr id="2" name="ZoneTexte 1">
            <a:extLst>
              <a:ext uri="{FF2B5EF4-FFF2-40B4-BE49-F238E27FC236}">
                <a16:creationId xmlns:a16="http://schemas.microsoft.com/office/drawing/2014/main" id="{144E1505-908F-4A9E-B40F-C69658D63966}"/>
              </a:ext>
            </a:extLst>
          </p:cNvPr>
          <p:cNvSpPr txBox="1"/>
          <p:nvPr/>
        </p:nvSpPr>
        <p:spPr>
          <a:xfrm>
            <a:off x="5058137" y="3343934"/>
            <a:ext cx="6979534" cy="2585323"/>
          </a:xfrm>
          <a:prstGeom prst="rect">
            <a:avLst/>
          </a:prstGeom>
          <a:noFill/>
        </p:spPr>
        <p:txBody>
          <a:bodyPr wrap="square" rtlCol="0">
            <a:spAutoFit/>
          </a:bodyPr>
          <a:lstStyle/>
          <a:p>
            <a:pPr algn="just"/>
            <a:r>
              <a:rPr lang="nl-NL" sz="2000" dirty="0">
                <a:solidFill>
                  <a:srgbClr val="FFC000"/>
                </a:solidFill>
              </a:rPr>
              <a:t>De organisatie wordt op poten gezet en het team start met de installatie van opslagruimten met progressieve droogruimten afhankelijk van het materiaal na de eerste behandelingen...</a:t>
            </a:r>
          </a:p>
          <a:p>
            <a:pPr algn="just"/>
            <a:endParaRPr lang="nl-NL" dirty="0"/>
          </a:p>
          <a:p>
            <a:pPr algn="just"/>
            <a:r>
              <a:rPr lang="fr-FR" sz="1600" dirty="0"/>
              <a:t>L’organisation se met en place et l’équipe travaille sur l’aménagement de réserves aux normes, de salles de séchage progressif en fonction des matériaux après les premiers traitements…</a:t>
            </a:r>
            <a:endParaRPr lang="nl-NL" sz="1600" dirty="0"/>
          </a:p>
          <a:p>
            <a:pPr algn="just"/>
            <a:endParaRPr lang="nl-NL" dirty="0"/>
          </a:p>
          <a:p>
            <a:pPr algn="just"/>
            <a:endParaRPr lang="fr-FR" dirty="0"/>
          </a:p>
        </p:txBody>
      </p:sp>
      <p:pic>
        <p:nvPicPr>
          <p:cNvPr id="9" name="Image 8" descr="AWaP_Logo.jpg">
            <a:extLst>
              <a:ext uri="{FF2B5EF4-FFF2-40B4-BE49-F238E27FC236}">
                <a16:creationId xmlns:a16="http://schemas.microsoft.com/office/drawing/2014/main" id="{FA9786BC-C3EA-46E1-9356-150D3AC3BB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27"/>
          <p:cNvSpPr txBox="1"/>
          <p:nvPr/>
        </p:nvSpPr>
        <p:spPr>
          <a:xfrm>
            <a:off x="885709" y="513185"/>
            <a:ext cx="10175630" cy="767904"/>
          </a:xfrm>
          <a:prstGeom prst="rect">
            <a:avLst/>
          </a:prstGeom>
          <a:noFill/>
          <a:ln>
            <a:noFill/>
          </a:ln>
        </p:spPr>
        <p:txBody>
          <a:bodyPr spcFirstLastPara="1" wrap="square" lIns="91425" tIns="45700" rIns="91425" bIns="45700" anchor="ctr" anchorCtr="0">
            <a:noAutofit/>
          </a:bodyPr>
          <a:lstStyle/>
          <a:p>
            <a:pPr marL="31750" algn="ctr">
              <a:lnSpc>
                <a:spcPct val="90000"/>
              </a:lnSpc>
              <a:buClr>
                <a:schemeClr val="dk1"/>
              </a:buClr>
              <a:buSzPts val="4000"/>
            </a:pPr>
            <a:r>
              <a:rPr lang="fr-FR" sz="4000" dirty="0">
                <a:solidFill>
                  <a:srgbClr val="FFC000"/>
                </a:solidFill>
              </a:rPr>
              <a:t>De balans</a:t>
            </a:r>
            <a:br>
              <a:rPr lang="fr-FR" sz="4000" dirty="0">
                <a:solidFill>
                  <a:schemeClr val="dk1"/>
                </a:solidFill>
                <a:latin typeface="Calibri"/>
                <a:ea typeface="Calibri"/>
                <a:cs typeface="Calibri"/>
                <a:sym typeface="Calibri"/>
              </a:rPr>
            </a:br>
            <a:r>
              <a:rPr lang="fr-FR" sz="2200" dirty="0">
                <a:solidFill>
                  <a:schemeClr val="dk1"/>
                </a:solidFill>
                <a:latin typeface="Calibri"/>
                <a:ea typeface="Calibri"/>
                <a:cs typeface="Calibri"/>
                <a:sym typeface="Calibri"/>
              </a:rPr>
              <a:t>Le bilan</a:t>
            </a:r>
            <a:endParaRPr sz="2200" dirty="0">
              <a:solidFill>
                <a:schemeClr val="dk1"/>
              </a:solidFill>
              <a:latin typeface="Calibri"/>
              <a:ea typeface="Calibri"/>
              <a:cs typeface="Calibri"/>
              <a:sym typeface="Calibri"/>
            </a:endParaRPr>
          </a:p>
        </p:txBody>
      </p:sp>
      <p:graphicFrame>
        <p:nvGraphicFramePr>
          <p:cNvPr id="363" name="Google Shape;363;p27"/>
          <p:cNvGraphicFramePr/>
          <p:nvPr>
            <p:extLst>
              <p:ext uri="{D42A27DB-BD31-4B8C-83A1-F6EECF244321}">
                <p14:modId xmlns:p14="http://schemas.microsoft.com/office/powerpoint/2010/main" val="2259751"/>
              </p:ext>
            </p:extLst>
          </p:nvPr>
        </p:nvGraphicFramePr>
        <p:xfrm>
          <a:off x="1087080" y="1549666"/>
          <a:ext cx="10511362" cy="5216893"/>
        </p:xfrm>
        <a:graphic>
          <a:graphicData uri="http://schemas.openxmlformats.org/drawingml/2006/chart">
            <c:chart xmlns:c="http://schemas.openxmlformats.org/drawingml/2006/chart" xmlns:r="http://schemas.openxmlformats.org/officeDocument/2006/relationships" r:id="rId3"/>
          </a:graphicData>
        </a:graphic>
      </p:graphicFrame>
      <p:pic>
        <p:nvPicPr>
          <p:cNvPr id="5" name="Image 4" descr="AWaP_Logo.jpg">
            <a:extLst>
              <a:ext uri="{FF2B5EF4-FFF2-40B4-BE49-F238E27FC236}">
                <a16:creationId xmlns:a16="http://schemas.microsoft.com/office/drawing/2014/main" id="{8D8A7C6A-CB2E-40CC-B450-8E93DBD27D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orme libre : Forme 64"/>
          <p:cNvSpPr>
            <a:spLocks noChangeAspect="1"/>
          </p:cNvSpPr>
          <p:nvPr/>
        </p:nvSpPr>
        <p:spPr>
          <a:xfrm>
            <a:off x="232519" y="-2693505"/>
            <a:ext cx="4728754" cy="4728754"/>
          </a:xfrm>
          <a:custGeom>
            <a:avLst/>
            <a:gdLst>
              <a:gd name="connsiteX0" fmla="*/ 244064 w 488128"/>
              <a:gd name="connsiteY0" fmla="*/ 0 h 488128"/>
              <a:gd name="connsiteX1" fmla="*/ 488128 w 488128"/>
              <a:gd name="connsiteY1" fmla="*/ 244064 h 488128"/>
              <a:gd name="connsiteX2" fmla="*/ 244064 w 488128"/>
              <a:gd name="connsiteY2" fmla="*/ 488128 h 488128"/>
              <a:gd name="connsiteX3" fmla="*/ 0 w 488128"/>
              <a:gd name="connsiteY3" fmla="*/ 244064 h 488128"/>
              <a:gd name="connsiteX4" fmla="*/ 244064 w 488128"/>
              <a:gd name="connsiteY4" fmla="*/ 0 h 488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128" h="488128">
                <a:moveTo>
                  <a:pt x="244064" y="0"/>
                </a:moveTo>
                <a:cubicBezTo>
                  <a:pt x="378857" y="0"/>
                  <a:pt x="488128" y="109271"/>
                  <a:pt x="488128" y="244064"/>
                </a:cubicBezTo>
                <a:cubicBezTo>
                  <a:pt x="488128" y="378857"/>
                  <a:pt x="378857" y="488128"/>
                  <a:pt x="244064" y="488128"/>
                </a:cubicBezTo>
                <a:cubicBezTo>
                  <a:pt x="109271" y="488128"/>
                  <a:pt x="0" y="378857"/>
                  <a:pt x="0" y="244064"/>
                </a:cubicBezTo>
                <a:cubicBezTo>
                  <a:pt x="0" y="109271"/>
                  <a:pt x="109271" y="0"/>
                  <a:pt x="24406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800" b="0" i="0" u="none" strike="noStrike" kern="0" cap="none" spc="0" normalizeH="0" baseline="0" dirty="0">
                <a:ln>
                  <a:noFill/>
                </a:ln>
                <a:solidFill>
                  <a:sysClr val="windowText" lastClr="000000"/>
                </a:solidFill>
                <a:effectLst/>
                <a:uLnTx/>
                <a:uFillTx/>
              </a:rPr>
              <a:t>In</a:t>
            </a:r>
            <a:endParaRPr kumimoji="0" lang="fr-FR" sz="1800" b="0" i="0" u="none" strike="noStrike" kern="0" cap="none" spc="0" normalizeH="0" baseline="0" dirty="0">
              <a:ln>
                <a:noFill/>
              </a:ln>
              <a:solidFill>
                <a:sysClr val="windowText" lastClr="000000"/>
              </a:solidFill>
              <a:effectLst/>
              <a:uLnTx/>
              <a:uFillTx/>
            </a:endParaRPr>
          </a:p>
        </p:txBody>
      </p:sp>
      <p:sp>
        <p:nvSpPr>
          <p:cNvPr id="14" name="Espace réservé au texte 13"/>
          <p:cNvSpPr>
            <a:spLocks noGrp="1"/>
          </p:cNvSpPr>
          <p:nvPr>
            <p:ph type="body" sz="quarter" idx="10"/>
          </p:nvPr>
        </p:nvSpPr>
        <p:spPr>
          <a:xfrm>
            <a:off x="944881" y="2662267"/>
            <a:ext cx="4332514" cy="3348609"/>
          </a:xfrm>
        </p:spPr>
        <p:txBody>
          <a:bodyPr rtlCol="0"/>
          <a:lstStyle/>
          <a:p>
            <a:r>
              <a:rPr lang="fr-FR" dirty="0"/>
              <a:t>Le Centre de Conservation et d’Etude des biens archéologiques wallons, c’est quoi?                      </a:t>
            </a:r>
          </a:p>
          <a:p>
            <a:r>
              <a:rPr lang="nl-NL" dirty="0">
                <a:solidFill>
                  <a:srgbClr val="FFC000"/>
                </a:solidFill>
              </a:rPr>
              <a:t>Wat is het Centrum voor de conservatie en studie van Waalse archeologische goederen?</a:t>
            </a:r>
            <a:endParaRPr lang="fr-FR" dirty="0">
              <a:solidFill>
                <a:srgbClr val="FFC000"/>
              </a:solidFill>
            </a:endParaRPr>
          </a:p>
        </p:txBody>
      </p:sp>
      <p:sp>
        <p:nvSpPr>
          <p:cNvPr id="15" name="Espace réservé au texte 14"/>
          <p:cNvSpPr>
            <a:spLocks noGrp="1"/>
          </p:cNvSpPr>
          <p:nvPr>
            <p:ph type="body" sz="quarter" idx="11"/>
          </p:nvPr>
        </p:nvSpPr>
        <p:spPr>
          <a:xfrm>
            <a:off x="6096000" y="273645"/>
            <a:ext cx="5671764" cy="2741263"/>
          </a:xfrm>
        </p:spPr>
        <p:txBody>
          <a:bodyPr rtlCol="0"/>
          <a:lstStyle/>
          <a:p>
            <a:pPr rtl="0"/>
            <a:r>
              <a:rPr lang="fr-FR" dirty="0"/>
              <a:t>Notre mission/</a:t>
            </a:r>
            <a:r>
              <a:rPr lang="fr-FR" dirty="0">
                <a:solidFill>
                  <a:srgbClr val="FFC000"/>
                </a:solidFill>
              </a:rPr>
              <a:t>Onze </a:t>
            </a:r>
            <a:r>
              <a:rPr lang="fr-FR" dirty="0" err="1">
                <a:solidFill>
                  <a:srgbClr val="FFC000"/>
                </a:solidFill>
              </a:rPr>
              <a:t>missie</a:t>
            </a:r>
            <a:endParaRPr lang="fr-FR" dirty="0">
              <a:solidFill>
                <a:srgbClr val="FFC000"/>
              </a:solidFill>
            </a:endParaRPr>
          </a:p>
          <a:p>
            <a:pPr lvl="1"/>
            <a:r>
              <a:rPr lang="fr-FR" dirty="0"/>
              <a:t>Assurer la gestion et la conservation préventive du matériel archéologique issu des fouilles réalisées sur le territoire de la Région wallonne.</a:t>
            </a:r>
          </a:p>
          <a:p>
            <a:pPr lvl="1"/>
            <a:r>
              <a:rPr lang="nl-NL" dirty="0">
                <a:solidFill>
                  <a:srgbClr val="FFC000"/>
                </a:solidFill>
              </a:rPr>
              <a:t>Het beheer en de preventieve conservatie verzekeren van het archeologisch materiaal dat afkomstig is van opgravingen die op het grondgebied van het Waals Gewest zijn verricht</a:t>
            </a:r>
            <a:endParaRPr lang="fr-FR" dirty="0">
              <a:solidFill>
                <a:srgbClr val="FFC000"/>
              </a:solidFill>
            </a:endParaRPr>
          </a:p>
        </p:txBody>
      </p:sp>
      <p:sp>
        <p:nvSpPr>
          <p:cNvPr id="32" name="Titre 31"/>
          <p:cNvSpPr>
            <a:spLocks noGrp="1"/>
          </p:cNvSpPr>
          <p:nvPr>
            <p:ph type="title"/>
          </p:nvPr>
        </p:nvSpPr>
        <p:spPr>
          <a:xfrm>
            <a:off x="547878" y="838802"/>
            <a:ext cx="4098036" cy="707886"/>
          </a:xfrm>
        </p:spPr>
        <p:txBody>
          <a:bodyPr rtlCol="0">
            <a:noAutofit/>
          </a:bodyPr>
          <a:lstStyle/>
          <a:p>
            <a:pPr rtl="0"/>
            <a:r>
              <a:rPr lang="fr-FR" sz="1800" b="1" dirty="0">
                <a:gradFill>
                  <a:gsLst>
                    <a:gs pos="15000">
                      <a:schemeClr val="bg1"/>
                    </a:gs>
                    <a:gs pos="47000">
                      <a:schemeClr val="bg1"/>
                    </a:gs>
                  </a:gsLst>
                  <a:lin ang="5400000" scaled="1"/>
                </a:gradFill>
              </a:rPr>
              <a:t>INTRODUCTION</a:t>
            </a:r>
          </a:p>
        </p:txBody>
      </p:sp>
      <p:sp>
        <p:nvSpPr>
          <p:cNvPr id="21" name="Espace réservé au texte 20"/>
          <p:cNvSpPr>
            <a:spLocks noGrp="1"/>
          </p:cNvSpPr>
          <p:nvPr>
            <p:ph type="body" sz="quarter" idx="12"/>
          </p:nvPr>
        </p:nvSpPr>
        <p:spPr>
          <a:xfrm>
            <a:off x="6096000" y="3415662"/>
            <a:ext cx="5671764" cy="1633268"/>
          </a:xfrm>
        </p:spPr>
        <p:txBody>
          <a:bodyPr rtlCol="0"/>
          <a:lstStyle/>
          <a:p>
            <a:r>
              <a:rPr lang="fr-FR" dirty="0"/>
              <a:t>Notre statut / </a:t>
            </a:r>
            <a:r>
              <a:rPr lang="nl-NL" dirty="0">
                <a:solidFill>
                  <a:srgbClr val="FFC000"/>
                </a:solidFill>
              </a:rPr>
              <a:t>Onze status</a:t>
            </a:r>
            <a:endParaRPr lang="fr-FR" dirty="0">
              <a:solidFill>
                <a:srgbClr val="FFC000"/>
              </a:solidFill>
            </a:endParaRPr>
          </a:p>
          <a:p>
            <a:pPr lvl="1" rtl="0"/>
            <a:r>
              <a:rPr lang="fr-FR" dirty="0"/>
              <a:t>D’un chantier de collections au dépôt central de l’</a:t>
            </a:r>
            <a:r>
              <a:rPr lang="fr-FR" dirty="0" err="1"/>
              <a:t>AWaP</a:t>
            </a:r>
            <a:endParaRPr lang="fr-FR" dirty="0"/>
          </a:p>
          <a:p>
            <a:pPr lvl="1"/>
            <a:r>
              <a:rPr lang="nl-NL" dirty="0">
                <a:solidFill>
                  <a:srgbClr val="FFC000"/>
                </a:solidFill>
              </a:rPr>
              <a:t>Van een verzamellocatie naar het centraal depot van het Waals Agentschap voor het Patrimonium</a:t>
            </a:r>
            <a:endParaRPr lang="fr-FR" dirty="0">
              <a:solidFill>
                <a:srgbClr val="FFC000"/>
              </a:solidFill>
            </a:endParaRPr>
          </a:p>
        </p:txBody>
      </p:sp>
      <p:sp>
        <p:nvSpPr>
          <p:cNvPr id="22" name="Espace réservé au texte 21"/>
          <p:cNvSpPr>
            <a:spLocks noGrp="1"/>
          </p:cNvSpPr>
          <p:nvPr>
            <p:ph type="body" sz="quarter" idx="13"/>
          </p:nvPr>
        </p:nvSpPr>
        <p:spPr>
          <a:xfrm>
            <a:off x="6096000" y="5449685"/>
            <a:ext cx="5671764" cy="1134670"/>
          </a:xfrm>
        </p:spPr>
        <p:txBody>
          <a:bodyPr rtlCol="0"/>
          <a:lstStyle/>
          <a:p>
            <a:r>
              <a:rPr lang="fr-FR" dirty="0"/>
              <a:t>Notre localisation / </a:t>
            </a:r>
            <a:r>
              <a:rPr lang="nl-NL" dirty="0">
                <a:solidFill>
                  <a:srgbClr val="FFC000"/>
                </a:solidFill>
              </a:rPr>
              <a:t>Onze locatie</a:t>
            </a:r>
            <a:endParaRPr lang="fr-FR" dirty="0">
              <a:solidFill>
                <a:srgbClr val="FFC000"/>
              </a:solidFill>
            </a:endParaRPr>
          </a:p>
          <a:p>
            <a:r>
              <a:rPr lang="fr-FR" b="0" dirty="0"/>
              <a:t>Saint-Servais (Namur) sur 2400 m²/</a:t>
            </a:r>
            <a:r>
              <a:rPr lang="nl-NL" b="0" dirty="0">
                <a:solidFill>
                  <a:schemeClr val="bg2">
                    <a:lumMod val="40000"/>
                    <a:lumOff val="60000"/>
                  </a:schemeClr>
                </a:solidFill>
              </a:rPr>
              <a:t>Saint-Servais (Namen) op 2400 m²</a:t>
            </a:r>
            <a:endParaRPr lang="fr-FR" b="0" dirty="0">
              <a:solidFill>
                <a:schemeClr val="bg2">
                  <a:lumMod val="40000"/>
                  <a:lumOff val="60000"/>
                </a:schemeClr>
              </a:solidFill>
            </a:endParaRPr>
          </a:p>
        </p:txBody>
      </p:sp>
      <p:sp>
        <p:nvSpPr>
          <p:cNvPr id="2" name="ZoneTexte 1">
            <a:extLst>
              <a:ext uri="{FF2B5EF4-FFF2-40B4-BE49-F238E27FC236}">
                <a16:creationId xmlns:a16="http://schemas.microsoft.com/office/drawing/2014/main" id="{B7D5B5BC-006C-460A-BD3B-9845E25C20EE}"/>
              </a:ext>
            </a:extLst>
          </p:cNvPr>
          <p:cNvSpPr txBox="1"/>
          <p:nvPr/>
        </p:nvSpPr>
        <p:spPr>
          <a:xfrm>
            <a:off x="768096" y="350242"/>
            <a:ext cx="3657600" cy="707886"/>
          </a:xfrm>
          <a:prstGeom prst="rect">
            <a:avLst/>
          </a:prstGeom>
          <a:noFill/>
        </p:spPr>
        <p:txBody>
          <a:bodyPr wrap="square" rtlCol="0">
            <a:spAutoFit/>
          </a:bodyPr>
          <a:lstStyle/>
          <a:p>
            <a:pPr algn="ctr"/>
            <a:r>
              <a:rPr lang="fr-BE" sz="4000" dirty="0" err="1">
                <a:solidFill>
                  <a:srgbClr val="FFC000"/>
                </a:solidFill>
              </a:rPr>
              <a:t>Introductie</a:t>
            </a:r>
            <a:endParaRPr lang="fr-FR" sz="4000" dirty="0">
              <a:solidFill>
                <a:srgbClr val="FFC000"/>
              </a:solidFill>
            </a:endParaRPr>
          </a:p>
        </p:txBody>
      </p:sp>
      <p:pic>
        <p:nvPicPr>
          <p:cNvPr id="11" name="Image 10" descr="AWaP_Logo.jpg">
            <a:extLst>
              <a:ext uri="{FF2B5EF4-FFF2-40B4-BE49-F238E27FC236}">
                <a16:creationId xmlns:a16="http://schemas.microsoft.com/office/drawing/2014/main" id="{93882E11-A078-4D81-B386-1FEF6AF7F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804989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4">
                                            <p:txEl>
                                              <p:pRg st="1" end="1"/>
                                            </p:txEl>
                                          </p:spTgt>
                                        </p:tgtEl>
                                        <p:attrNameLst>
                                          <p:attrName>style.visibility</p:attrName>
                                        </p:attrNameLst>
                                      </p:cBhvr>
                                      <p:to>
                                        <p:strVal val="visible"/>
                                      </p:to>
                                    </p:set>
                                    <p:animEffect transition="in" filter="fade">
                                      <p:cBhvr>
                                        <p:cTn id="16" dur="500"/>
                                        <p:tgtEl>
                                          <p:spTgt spid="14">
                                            <p:txEl>
                                              <p:pRg st="1" end="1"/>
                                            </p:txEl>
                                          </p:spTgt>
                                        </p:tgtEl>
                                      </p:cBhvr>
                                    </p:animEffect>
                                  </p:childTnLst>
                                </p:cTn>
                              </p:par>
                              <p:par>
                                <p:cTn id="17" presetID="63" presetClass="path" presetSubtype="0" decel="100000" fill="hold" grpId="1" nodeType="withEffect">
                                  <p:stCondLst>
                                    <p:cond delay="0"/>
                                  </p:stCondLst>
                                  <p:childTnLst>
                                    <p:animMotion origin="layout" path="M -0.14336 1.11022E-16 L -1.66667E-6 1.11022E-16 " pathEditMode="relative" rAng="0" ptsTypes="AA">
                                      <p:cBhvr>
                                        <p:cTn id="18" dur="750" fill="hold"/>
                                        <p:tgtEl>
                                          <p:spTgt spid="14">
                                            <p:txEl>
                                              <p:pRg st="0" end="0"/>
                                            </p:txEl>
                                          </p:spTgt>
                                        </p:tgtEl>
                                        <p:attrNameLst>
                                          <p:attrName>ppt_x</p:attrName>
                                          <p:attrName>ppt_y</p:attrName>
                                        </p:attrNameLst>
                                      </p:cBhvr>
                                      <p:rCtr x="7161" y="0"/>
                                    </p:animMotion>
                                  </p:childTnLst>
                                </p:cTn>
                              </p:par>
                              <p:par>
                                <p:cTn id="19" presetID="63" presetClass="path" presetSubtype="0" decel="100000" fill="hold" grpId="1" nodeType="withEffect">
                                  <p:stCondLst>
                                    <p:cond delay="0"/>
                                  </p:stCondLst>
                                  <p:childTnLst>
                                    <p:animMotion origin="layout" path="M -0.14336 1.11022E-16 L -1.66667E-6 1.11022E-16 " pathEditMode="relative" rAng="0" ptsTypes="AA">
                                      <p:cBhvr>
                                        <p:cTn id="20" dur="750" fill="hold"/>
                                        <p:tgtEl>
                                          <p:spTgt spid="14">
                                            <p:txEl>
                                              <p:pRg st="1" end="1"/>
                                            </p:txEl>
                                          </p:spTgt>
                                        </p:tgtEl>
                                        <p:attrNameLst>
                                          <p:attrName>ppt_x</p:attrName>
                                          <p:attrName>ppt_y</p:attrName>
                                        </p:attrNameLst>
                                      </p:cBhvr>
                                      <p:rCtr x="7161" y="0"/>
                                    </p:animMotion>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75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75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4" grpId="1" uiExpand="1" build="p"/>
      <p:bldP spid="15" grpId="0"/>
      <p:bldP spid="32" grpId="0"/>
      <p:bldP spid="21"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28"/>
          <p:cNvSpPr txBox="1"/>
          <p:nvPr/>
        </p:nvSpPr>
        <p:spPr>
          <a:xfrm>
            <a:off x="643467" y="1086522"/>
            <a:ext cx="10905066" cy="5090441"/>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90000"/>
              </a:lnSpc>
              <a:spcBef>
                <a:spcPts val="0"/>
              </a:spcBef>
              <a:spcAft>
                <a:spcPts val="0"/>
              </a:spcAft>
              <a:buClr>
                <a:schemeClr val="dk1"/>
              </a:buClr>
              <a:buSzPts val="2000"/>
            </a:pPr>
            <a:r>
              <a:rPr lang="fr-FR" sz="3000" b="1" dirty="0" err="1">
                <a:solidFill>
                  <a:srgbClr val="FFC000"/>
                </a:solidFill>
                <a:latin typeface="Calibri"/>
                <a:ea typeface="Calibri"/>
                <a:cs typeface="Calibri"/>
                <a:sym typeface="Calibri"/>
              </a:rPr>
              <a:t>Enkele</a:t>
            </a:r>
            <a:r>
              <a:rPr lang="fr-FR" sz="3000" b="1" dirty="0">
                <a:solidFill>
                  <a:srgbClr val="FFC000"/>
                </a:solidFill>
                <a:latin typeface="Calibri"/>
                <a:ea typeface="Calibri"/>
                <a:cs typeface="Calibri"/>
                <a:sym typeface="Calibri"/>
              </a:rPr>
              <a:t> </a:t>
            </a:r>
            <a:r>
              <a:rPr lang="fr-FR" sz="3000" b="1" dirty="0" err="1">
                <a:solidFill>
                  <a:srgbClr val="FFC000"/>
                </a:solidFill>
                <a:latin typeface="Calibri"/>
                <a:ea typeface="Calibri"/>
                <a:cs typeface="Calibri"/>
                <a:sym typeface="Calibri"/>
              </a:rPr>
              <a:t>cijfers</a:t>
            </a:r>
            <a:endParaRPr lang="fr-FR" sz="3000" b="1" dirty="0">
              <a:solidFill>
                <a:srgbClr val="FFC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2000"/>
            </a:pPr>
            <a:r>
              <a:rPr lang="fr-FR" sz="1600" b="1" dirty="0">
                <a:solidFill>
                  <a:schemeClr val="dk1"/>
                </a:solidFill>
                <a:latin typeface="Calibri"/>
                <a:ea typeface="Calibri"/>
                <a:cs typeface="Calibri"/>
                <a:sym typeface="Calibri"/>
              </a:rPr>
              <a:t>Quelques chiffres</a:t>
            </a:r>
            <a:endParaRPr sz="1600" dirty="0"/>
          </a:p>
          <a:p>
            <a:pPr marL="0" marR="0" lvl="0" indent="0" algn="l" rtl="0">
              <a:lnSpc>
                <a:spcPct val="90000"/>
              </a:lnSpc>
              <a:spcBef>
                <a:spcPts val="600"/>
              </a:spcBef>
              <a:spcAft>
                <a:spcPts val="0"/>
              </a:spcAft>
              <a:buNone/>
            </a:pPr>
            <a:endParaRPr sz="1700"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1700" dirty="0">
              <a:solidFill>
                <a:schemeClr val="dk1"/>
              </a:solidFill>
              <a:latin typeface="Calibri"/>
              <a:ea typeface="Calibri"/>
              <a:cs typeface="Calibri"/>
              <a:sym typeface="Calibri"/>
            </a:endParaRPr>
          </a:p>
          <a:p>
            <a:pPr marR="0" lvl="0" algn="l" rtl="0">
              <a:lnSpc>
                <a:spcPct val="90000"/>
              </a:lnSpc>
              <a:spcBef>
                <a:spcPts val="600"/>
              </a:spcBef>
              <a:spcAft>
                <a:spcPts val="0"/>
              </a:spcAft>
              <a:buClr>
                <a:schemeClr val="dk1"/>
              </a:buClr>
              <a:buSzPts val="1700"/>
            </a:pPr>
            <a:r>
              <a:rPr lang="fr-FR" sz="3000" b="1" dirty="0" err="1">
                <a:solidFill>
                  <a:srgbClr val="FFC000"/>
                </a:solidFill>
                <a:latin typeface="Calibri"/>
                <a:ea typeface="Calibri"/>
                <a:cs typeface="Calibri"/>
                <a:sym typeface="Calibri"/>
              </a:rPr>
              <a:t>Geoogste</a:t>
            </a:r>
            <a:r>
              <a:rPr lang="fr-FR" sz="3000" b="1" dirty="0">
                <a:solidFill>
                  <a:srgbClr val="FFC000"/>
                </a:solidFill>
                <a:latin typeface="Calibri"/>
                <a:ea typeface="Calibri"/>
                <a:cs typeface="Calibri"/>
                <a:sym typeface="Calibri"/>
              </a:rPr>
              <a:t> sites</a:t>
            </a:r>
          </a:p>
          <a:p>
            <a:pPr marR="0" lvl="0" algn="l" rtl="0">
              <a:lnSpc>
                <a:spcPct val="90000"/>
              </a:lnSpc>
              <a:spcBef>
                <a:spcPts val="600"/>
              </a:spcBef>
              <a:spcAft>
                <a:spcPts val="0"/>
              </a:spcAft>
              <a:buClr>
                <a:schemeClr val="dk1"/>
              </a:buClr>
              <a:buSzPts val="1700"/>
            </a:pPr>
            <a:r>
              <a:rPr lang="fr-FR" sz="1600" b="1" dirty="0">
                <a:solidFill>
                  <a:schemeClr val="dk1"/>
                </a:solidFill>
                <a:latin typeface="Calibri"/>
                <a:ea typeface="Calibri"/>
                <a:cs typeface="Calibri"/>
                <a:sym typeface="Calibri"/>
              </a:rPr>
              <a:t>Sites récolés</a:t>
            </a:r>
            <a:endParaRPr sz="1600" b="1"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1700" dirty="0">
              <a:solidFill>
                <a:schemeClr val="dk1"/>
              </a:solidFill>
              <a:latin typeface="Calibri"/>
              <a:ea typeface="Calibri"/>
              <a:cs typeface="Calibri"/>
              <a:sym typeface="Calibri"/>
            </a:endParaRPr>
          </a:p>
          <a:p>
            <a:pPr marL="0" marR="0" lvl="0" indent="0" algn="l" rtl="0">
              <a:lnSpc>
                <a:spcPct val="90000"/>
              </a:lnSpc>
              <a:spcBef>
                <a:spcPts val="600"/>
              </a:spcBef>
              <a:spcAft>
                <a:spcPts val="0"/>
              </a:spcAft>
              <a:buNone/>
            </a:pPr>
            <a:endParaRPr sz="1700" dirty="0">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700"/>
              <a:buFont typeface="Arial"/>
              <a:buChar char="•"/>
            </a:pPr>
            <a:r>
              <a:rPr lang="fr-FR" sz="1700" dirty="0">
                <a:solidFill>
                  <a:schemeClr val="dk1"/>
                </a:solidFill>
                <a:latin typeface="Calibri"/>
                <a:ea typeface="Calibri"/>
                <a:cs typeface="Calibri"/>
                <a:sym typeface="Calibri"/>
              </a:rPr>
              <a:t>Saint-Gilles : 		6483 items	</a:t>
            </a:r>
            <a:r>
              <a:rPr lang="fr-FR" sz="1700" dirty="0" err="1">
                <a:solidFill>
                  <a:schemeClr val="dk1"/>
                </a:solidFill>
                <a:latin typeface="Calibri"/>
                <a:ea typeface="Calibri"/>
                <a:cs typeface="Calibri"/>
                <a:sym typeface="Calibri"/>
              </a:rPr>
              <a:t>keramiek</a:t>
            </a:r>
            <a:r>
              <a:rPr lang="fr-FR" sz="1700" dirty="0">
                <a:solidFill>
                  <a:schemeClr val="dk1"/>
                </a:solidFill>
                <a:latin typeface="Calibri"/>
                <a:ea typeface="Calibri"/>
                <a:cs typeface="Calibri"/>
                <a:sym typeface="Calibri"/>
              </a:rPr>
              <a:t> : 96,85%</a:t>
            </a:r>
            <a:endParaRPr dirty="0"/>
          </a:p>
          <a:p>
            <a:pPr marL="2057400" marR="0" lvl="5" indent="0" algn="l" rtl="0">
              <a:lnSpc>
                <a:spcPct val="90000"/>
              </a:lnSpc>
              <a:spcBef>
                <a:spcPts val="600"/>
              </a:spcBef>
              <a:spcAft>
                <a:spcPts val="0"/>
              </a:spcAft>
              <a:buNone/>
            </a:pPr>
            <a:r>
              <a:rPr lang="fr-FR" sz="1700" b="0" i="0" u="none" strike="noStrike" cap="none" dirty="0">
                <a:solidFill>
                  <a:schemeClr val="dk1"/>
                </a:solidFill>
                <a:latin typeface="Calibri"/>
                <a:ea typeface="Calibri"/>
                <a:cs typeface="Calibri"/>
                <a:sym typeface="Calibri"/>
              </a:rPr>
              <a:t>			terre </a:t>
            </a:r>
            <a:r>
              <a:rPr lang="fr-FR" sz="1700" b="0" i="0" u="none" strike="noStrike" cap="none" dirty="0" err="1">
                <a:solidFill>
                  <a:schemeClr val="dk1"/>
                </a:solidFill>
                <a:latin typeface="Calibri"/>
                <a:ea typeface="Calibri"/>
                <a:cs typeface="Calibri"/>
                <a:sym typeface="Calibri"/>
              </a:rPr>
              <a:t>cui</a:t>
            </a:r>
            <a:r>
              <a:rPr lang="fr-FR" sz="1700" b="0" i="0" u="none" strike="noStrike" cap="none" dirty="0">
                <a:solidFill>
                  <a:schemeClr val="dk1"/>
                </a:solidFill>
                <a:latin typeface="Calibri"/>
                <a:ea typeface="Calibri"/>
                <a:cs typeface="Calibri"/>
                <a:sym typeface="Calibri"/>
              </a:rPr>
              <a:t> archi (</a:t>
            </a:r>
            <a:r>
              <a:rPr lang="fr-FR" sz="1700" b="0" i="0" u="none" strike="noStrike" cap="none" dirty="0" err="1">
                <a:solidFill>
                  <a:schemeClr val="dk1"/>
                </a:solidFill>
                <a:latin typeface="Calibri"/>
                <a:ea typeface="Calibri"/>
                <a:cs typeface="Calibri"/>
                <a:sym typeface="Calibri"/>
              </a:rPr>
              <a:t>gebakken</a:t>
            </a:r>
            <a:r>
              <a:rPr lang="fr-FR" sz="1700" b="0" i="0" u="none" strike="noStrike" cap="none" dirty="0">
                <a:solidFill>
                  <a:schemeClr val="dk1"/>
                </a:solidFill>
                <a:latin typeface="Calibri"/>
                <a:ea typeface="Calibri"/>
                <a:cs typeface="Calibri"/>
                <a:sym typeface="Calibri"/>
              </a:rPr>
              <a:t> </a:t>
            </a:r>
            <a:r>
              <a:rPr lang="fr-FR" sz="1700" b="0" i="0" u="none" strike="noStrike" cap="none" dirty="0" err="1">
                <a:solidFill>
                  <a:schemeClr val="dk1"/>
                </a:solidFill>
                <a:latin typeface="Calibri"/>
                <a:ea typeface="Calibri"/>
                <a:cs typeface="Calibri"/>
                <a:sym typeface="Calibri"/>
              </a:rPr>
              <a:t>bouwmateriaal</a:t>
            </a:r>
            <a:r>
              <a:rPr lang="fr-FR" sz="1700" b="0" i="0" u="none" strike="noStrike" cap="none" dirty="0">
                <a:solidFill>
                  <a:schemeClr val="dk1"/>
                </a:solidFill>
                <a:latin typeface="Calibri"/>
                <a:ea typeface="Calibri"/>
                <a:cs typeface="Calibri"/>
                <a:sym typeface="Calibri"/>
              </a:rPr>
              <a:t>): 94,7%</a:t>
            </a:r>
            <a:endParaRPr dirty="0"/>
          </a:p>
          <a:p>
            <a:pPr marL="2057400" marR="0" lvl="5" indent="0" algn="l" rtl="0">
              <a:lnSpc>
                <a:spcPct val="90000"/>
              </a:lnSpc>
              <a:spcBef>
                <a:spcPts val="600"/>
              </a:spcBef>
              <a:spcAft>
                <a:spcPts val="0"/>
              </a:spcAft>
              <a:buNone/>
            </a:pPr>
            <a:r>
              <a:rPr lang="fr-FR" sz="1700" b="0" i="0" u="none" strike="noStrike" cap="none" dirty="0">
                <a:solidFill>
                  <a:schemeClr val="dk1"/>
                </a:solidFill>
                <a:latin typeface="Calibri"/>
                <a:ea typeface="Calibri"/>
                <a:cs typeface="Calibri"/>
                <a:sym typeface="Calibri"/>
              </a:rPr>
              <a:t>		</a:t>
            </a:r>
            <a:r>
              <a:rPr lang="fr-FR" sz="1700" dirty="0">
                <a:solidFill>
                  <a:schemeClr val="dk1"/>
                </a:solidFill>
                <a:latin typeface="Calibri"/>
                <a:ea typeface="Calibri"/>
                <a:cs typeface="Calibri"/>
                <a:sym typeface="Calibri"/>
              </a:rPr>
              <a:t>	glas</a:t>
            </a:r>
            <a:r>
              <a:rPr lang="fr-FR" sz="1700" b="0" i="0" u="none" strike="noStrike" cap="none" dirty="0">
                <a:solidFill>
                  <a:schemeClr val="dk1"/>
                </a:solidFill>
                <a:latin typeface="Calibri"/>
                <a:ea typeface="Calibri"/>
                <a:cs typeface="Calibri"/>
                <a:sym typeface="Calibri"/>
              </a:rPr>
              <a:t> : 100%</a:t>
            </a:r>
            <a:endParaRPr dirty="0"/>
          </a:p>
          <a:p>
            <a:pPr marL="2057400" marR="0" lvl="5" indent="0" algn="l" rtl="0">
              <a:lnSpc>
                <a:spcPct val="90000"/>
              </a:lnSpc>
              <a:spcBef>
                <a:spcPts val="600"/>
              </a:spcBef>
              <a:spcAft>
                <a:spcPts val="0"/>
              </a:spcAft>
              <a:buNone/>
            </a:pPr>
            <a:r>
              <a:rPr lang="fr-FR" sz="1700" b="0" i="0" u="none" strike="noStrike" cap="none" dirty="0">
                <a:solidFill>
                  <a:schemeClr val="dk1"/>
                </a:solidFill>
                <a:latin typeface="Calibri"/>
                <a:ea typeface="Calibri"/>
                <a:cs typeface="Calibri"/>
                <a:sym typeface="Calibri"/>
              </a:rPr>
              <a:t>			</a:t>
            </a:r>
            <a:r>
              <a:rPr lang="fr-FR" sz="1700" dirty="0" err="1">
                <a:solidFill>
                  <a:schemeClr val="dk1"/>
                </a:solidFill>
                <a:latin typeface="Calibri"/>
                <a:ea typeface="Calibri"/>
                <a:cs typeface="Calibri"/>
                <a:sym typeface="Calibri"/>
              </a:rPr>
              <a:t>bewerkt</a:t>
            </a:r>
            <a:r>
              <a:rPr lang="fr-FR" sz="1700" dirty="0">
                <a:solidFill>
                  <a:schemeClr val="dk1"/>
                </a:solidFill>
                <a:latin typeface="Calibri"/>
                <a:ea typeface="Calibri"/>
                <a:cs typeface="Calibri"/>
                <a:sym typeface="Calibri"/>
              </a:rPr>
              <a:t> </a:t>
            </a:r>
            <a:r>
              <a:rPr lang="fr-FR" sz="1700" dirty="0" err="1">
                <a:solidFill>
                  <a:schemeClr val="dk1"/>
                </a:solidFill>
                <a:latin typeface="Calibri"/>
                <a:ea typeface="Calibri"/>
                <a:cs typeface="Calibri"/>
                <a:sym typeface="Calibri"/>
              </a:rPr>
              <a:t>botmateriaal</a:t>
            </a:r>
            <a:r>
              <a:rPr lang="fr-FR" sz="1700" b="0" i="0" u="none" strike="noStrike" cap="none" dirty="0">
                <a:solidFill>
                  <a:schemeClr val="dk1"/>
                </a:solidFill>
                <a:latin typeface="Calibri"/>
                <a:ea typeface="Calibri"/>
                <a:cs typeface="Calibri"/>
                <a:sym typeface="Calibri"/>
              </a:rPr>
              <a:t>: 100%</a:t>
            </a:r>
            <a:endParaRPr dirty="0"/>
          </a:p>
          <a:p>
            <a:pPr marL="2286000" marR="0" lvl="5" indent="-120650" algn="l" rtl="0">
              <a:lnSpc>
                <a:spcPct val="90000"/>
              </a:lnSpc>
              <a:spcBef>
                <a:spcPts val="600"/>
              </a:spcBef>
              <a:spcAft>
                <a:spcPts val="0"/>
              </a:spcAft>
              <a:buClr>
                <a:schemeClr val="dk1"/>
              </a:buClr>
              <a:buSzPts val="1700"/>
              <a:buFont typeface="Arial"/>
              <a:buNone/>
            </a:pPr>
            <a:endParaRPr sz="1700" b="0" i="0" u="none" strike="noStrike" cap="none" dirty="0">
              <a:solidFill>
                <a:schemeClr val="dk1"/>
              </a:solidFill>
              <a:latin typeface="Calibri"/>
              <a:ea typeface="Calibri"/>
              <a:cs typeface="Calibri"/>
              <a:sym typeface="Calibri"/>
            </a:endParaRPr>
          </a:p>
          <a:p>
            <a:pPr marL="285750" marR="0" lvl="0" indent="-228600" algn="l" rtl="0">
              <a:lnSpc>
                <a:spcPct val="90000"/>
              </a:lnSpc>
              <a:spcBef>
                <a:spcPts val="600"/>
              </a:spcBef>
              <a:spcAft>
                <a:spcPts val="0"/>
              </a:spcAft>
              <a:buClr>
                <a:schemeClr val="dk1"/>
              </a:buClr>
              <a:buSzPts val="1700"/>
              <a:buFont typeface="Arial"/>
              <a:buChar char="•"/>
            </a:pPr>
            <a:r>
              <a:rPr lang="fr-FR" sz="1700" dirty="0">
                <a:solidFill>
                  <a:schemeClr val="dk1"/>
                </a:solidFill>
                <a:latin typeface="Calibri"/>
                <a:ea typeface="Calibri"/>
                <a:cs typeface="Calibri"/>
                <a:sym typeface="Calibri"/>
              </a:rPr>
              <a:t>Place Emile Dupont : 	769 items		</a:t>
            </a:r>
            <a:r>
              <a:rPr lang="fr-FR" sz="1700" dirty="0" err="1">
                <a:solidFill>
                  <a:schemeClr val="dk1"/>
                </a:solidFill>
                <a:latin typeface="Calibri"/>
                <a:ea typeface="Calibri"/>
                <a:cs typeface="Calibri"/>
                <a:sym typeface="Calibri"/>
              </a:rPr>
              <a:t>keramiek</a:t>
            </a:r>
            <a:r>
              <a:rPr lang="fr-FR" sz="1700" dirty="0">
                <a:solidFill>
                  <a:schemeClr val="dk1"/>
                </a:solidFill>
                <a:latin typeface="Calibri"/>
                <a:ea typeface="Calibri"/>
                <a:cs typeface="Calibri"/>
                <a:sym typeface="Calibri"/>
              </a:rPr>
              <a:t> : 100%</a:t>
            </a:r>
            <a:endParaRPr dirty="0"/>
          </a:p>
          <a:p>
            <a:pPr marL="0" marR="0" lvl="0" indent="0" algn="l" rtl="0">
              <a:lnSpc>
                <a:spcPct val="90000"/>
              </a:lnSpc>
              <a:spcBef>
                <a:spcPts val="600"/>
              </a:spcBef>
              <a:spcAft>
                <a:spcPts val="0"/>
              </a:spcAft>
              <a:buNone/>
            </a:pPr>
            <a:r>
              <a:rPr lang="fr-FR" sz="1700" dirty="0">
                <a:solidFill>
                  <a:schemeClr val="dk1"/>
                </a:solidFill>
                <a:latin typeface="Calibri"/>
                <a:ea typeface="Calibri"/>
                <a:cs typeface="Calibri"/>
                <a:sym typeface="Calibri"/>
              </a:rPr>
              <a:t>					</a:t>
            </a:r>
            <a:r>
              <a:rPr lang="fr-FR" sz="1700" dirty="0" err="1">
                <a:solidFill>
                  <a:schemeClr val="dk1"/>
                </a:solidFill>
                <a:latin typeface="Calibri"/>
                <a:ea typeface="Calibri"/>
                <a:cs typeface="Calibri"/>
                <a:sym typeface="Calibri"/>
              </a:rPr>
              <a:t>terren</a:t>
            </a:r>
            <a:r>
              <a:rPr lang="fr-FR" sz="1700" dirty="0">
                <a:solidFill>
                  <a:schemeClr val="dk1"/>
                </a:solidFill>
                <a:latin typeface="Calibri"/>
                <a:ea typeface="Calibri"/>
                <a:cs typeface="Calibri"/>
                <a:sym typeface="Calibri"/>
              </a:rPr>
              <a:t> </a:t>
            </a:r>
            <a:r>
              <a:rPr lang="fr-FR" sz="1700" dirty="0" err="1">
                <a:solidFill>
                  <a:schemeClr val="dk1"/>
                </a:solidFill>
                <a:latin typeface="Calibri"/>
                <a:ea typeface="Calibri"/>
                <a:cs typeface="Calibri"/>
                <a:sym typeface="Calibri"/>
              </a:rPr>
              <a:t>cui</a:t>
            </a:r>
            <a:r>
              <a:rPr lang="fr-FR" sz="1700" dirty="0">
                <a:solidFill>
                  <a:schemeClr val="dk1"/>
                </a:solidFill>
                <a:latin typeface="Calibri"/>
                <a:ea typeface="Calibri"/>
                <a:cs typeface="Calibri"/>
                <a:sym typeface="Calibri"/>
              </a:rPr>
              <a:t> archi (</a:t>
            </a:r>
            <a:r>
              <a:rPr lang="fr-FR" sz="1700" dirty="0" err="1">
                <a:solidFill>
                  <a:schemeClr val="dk1"/>
                </a:solidFill>
                <a:latin typeface="Calibri"/>
                <a:ea typeface="Calibri"/>
                <a:cs typeface="Calibri"/>
                <a:sym typeface="Calibri"/>
              </a:rPr>
              <a:t>gebakken</a:t>
            </a:r>
            <a:r>
              <a:rPr lang="fr-FR" sz="1700" dirty="0">
                <a:solidFill>
                  <a:schemeClr val="dk1"/>
                </a:solidFill>
                <a:latin typeface="Calibri"/>
                <a:ea typeface="Calibri"/>
                <a:cs typeface="Calibri"/>
                <a:sym typeface="Calibri"/>
              </a:rPr>
              <a:t> </a:t>
            </a:r>
            <a:r>
              <a:rPr lang="fr-FR" sz="1700" dirty="0" err="1">
                <a:solidFill>
                  <a:schemeClr val="dk1"/>
                </a:solidFill>
                <a:latin typeface="Calibri"/>
                <a:ea typeface="Calibri"/>
                <a:cs typeface="Calibri"/>
                <a:sym typeface="Calibri"/>
              </a:rPr>
              <a:t>bouwmateriaal</a:t>
            </a:r>
            <a:r>
              <a:rPr lang="fr-FR" sz="1700" dirty="0">
                <a:solidFill>
                  <a:schemeClr val="dk1"/>
                </a:solidFill>
                <a:latin typeface="Calibri"/>
                <a:ea typeface="Calibri"/>
                <a:cs typeface="Calibri"/>
                <a:sym typeface="Calibri"/>
              </a:rPr>
              <a:t>)= maçonnerie : 97,5%</a:t>
            </a:r>
            <a:endParaRPr dirty="0"/>
          </a:p>
          <a:p>
            <a:pPr marL="0" marR="0" lvl="0" indent="0" algn="l" rtl="0">
              <a:lnSpc>
                <a:spcPct val="90000"/>
              </a:lnSpc>
              <a:spcBef>
                <a:spcPts val="600"/>
              </a:spcBef>
              <a:spcAft>
                <a:spcPts val="0"/>
              </a:spcAft>
              <a:buNone/>
            </a:pPr>
            <a:r>
              <a:rPr lang="fr-FR" sz="1700" dirty="0">
                <a:solidFill>
                  <a:schemeClr val="dk1"/>
                </a:solidFill>
                <a:latin typeface="Calibri"/>
                <a:ea typeface="Calibri"/>
                <a:cs typeface="Calibri"/>
                <a:sym typeface="Calibri"/>
              </a:rPr>
              <a:t>					</a:t>
            </a:r>
            <a:r>
              <a:rPr lang="fr-FR" sz="1700" dirty="0" err="1">
                <a:solidFill>
                  <a:schemeClr val="dk1"/>
                </a:solidFill>
                <a:latin typeface="Calibri"/>
                <a:ea typeface="Calibri"/>
                <a:cs typeface="Calibri"/>
                <a:sym typeface="Calibri"/>
              </a:rPr>
              <a:t>hout</a:t>
            </a:r>
            <a:r>
              <a:rPr lang="fr-FR" sz="1700" dirty="0">
                <a:solidFill>
                  <a:schemeClr val="dk1"/>
                </a:solidFill>
                <a:latin typeface="Calibri"/>
                <a:ea typeface="Calibri"/>
                <a:cs typeface="Calibri"/>
                <a:sym typeface="Calibri"/>
              </a:rPr>
              <a:t> : 100%</a:t>
            </a:r>
            <a:endParaRPr dirty="0"/>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a:p>
            <a:pPr marL="0" marR="0" lvl="0" indent="107950" algn="l" rtl="0">
              <a:lnSpc>
                <a:spcPct val="90000"/>
              </a:lnSpc>
              <a:spcBef>
                <a:spcPts val="600"/>
              </a:spcBef>
              <a:spcAft>
                <a:spcPts val="0"/>
              </a:spcAft>
              <a:buClr>
                <a:schemeClr val="dk1"/>
              </a:buClr>
              <a:buSzPts val="1700"/>
              <a:buFont typeface="Arial"/>
              <a:buNone/>
            </a:pPr>
            <a:endParaRPr sz="1700" dirty="0">
              <a:solidFill>
                <a:schemeClr val="dk1"/>
              </a:solidFill>
              <a:latin typeface="Calibri"/>
              <a:ea typeface="Calibri"/>
              <a:cs typeface="Calibri"/>
              <a:sym typeface="Calibri"/>
            </a:endParaRPr>
          </a:p>
        </p:txBody>
      </p:sp>
      <p:sp>
        <p:nvSpPr>
          <p:cNvPr id="370" name="Google Shape;370;p28"/>
          <p:cNvSpPr/>
          <p:nvPr/>
        </p:nvSpPr>
        <p:spPr>
          <a:xfrm rot="2700000">
            <a:off x="11052629" y="2120024"/>
            <a:ext cx="645368" cy="645368"/>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28"/>
          <p:cNvSpPr/>
          <p:nvPr/>
        </p:nvSpPr>
        <p:spPr>
          <a:xfrm rot="-5400000">
            <a:off x="10289068" y="1343027"/>
            <a:ext cx="2532832" cy="1273032"/>
          </a:xfrm>
          <a:prstGeom prst="triangle">
            <a:avLst>
              <a:gd name="adj" fmla="val 50000"/>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2" name="Google Shape;372;p28"/>
          <p:cNvSpPr/>
          <p:nvPr/>
        </p:nvSpPr>
        <p:spPr>
          <a:xfrm rot="5400000">
            <a:off x="-501760" y="5103257"/>
            <a:ext cx="2017580" cy="1014060"/>
          </a:xfrm>
          <a:prstGeom prst="triangle">
            <a:avLst>
              <a:gd name="adj" fmla="val 50000"/>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3" name="Google Shape;373;p28"/>
          <p:cNvSpPr/>
          <p:nvPr/>
        </p:nvSpPr>
        <p:spPr>
          <a:xfrm rot="2700000">
            <a:off x="427916" y="5728708"/>
            <a:ext cx="485578" cy="485578"/>
          </a:xfrm>
          <a:prstGeom prst="rect">
            <a:avLst/>
          </a:prstGeom>
          <a:solidFill>
            <a:schemeClr val="accent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 name="Image 7" descr="AWaP_Logo.jpg">
            <a:extLst>
              <a:ext uri="{FF2B5EF4-FFF2-40B4-BE49-F238E27FC236}">
                <a16:creationId xmlns:a16="http://schemas.microsoft.com/office/drawing/2014/main" id="{94EC1308-6418-49D8-998C-4281A5BEF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2"/>
          <p:cNvSpPr txBox="1"/>
          <p:nvPr/>
        </p:nvSpPr>
        <p:spPr>
          <a:xfrm>
            <a:off x="3608554" y="304560"/>
            <a:ext cx="4763700" cy="1569620"/>
          </a:xfrm>
          <a:prstGeom prst="rect">
            <a:avLst/>
          </a:prstGeom>
          <a:noFill/>
          <a:ln>
            <a:noFill/>
          </a:ln>
        </p:spPr>
        <p:txBody>
          <a:bodyPr spcFirstLastPara="1" wrap="square" lIns="91425" tIns="45700" rIns="91425" bIns="45700" anchor="t" anchorCtr="0">
            <a:spAutoFit/>
          </a:bodyPr>
          <a:lstStyle/>
          <a:p>
            <a:pPr marR="0" lvl="0" algn="ctr" rtl="0">
              <a:spcBef>
                <a:spcPts val="0"/>
              </a:spcBef>
              <a:spcAft>
                <a:spcPts val="0"/>
              </a:spcAft>
              <a:buClr>
                <a:schemeClr val="dk1"/>
              </a:buClr>
              <a:buSzPts val="4000"/>
            </a:pPr>
            <a:br>
              <a:rPr lang="fr-FR" sz="1800" dirty="0">
                <a:solidFill>
                  <a:schemeClr val="dk1"/>
                </a:solidFill>
                <a:latin typeface="Calibri"/>
                <a:ea typeface="Calibri"/>
                <a:cs typeface="Calibri"/>
                <a:sym typeface="Calibri"/>
              </a:rPr>
            </a:br>
            <a:r>
              <a:rPr lang="nl-NL" sz="3000" b="1" dirty="0">
                <a:solidFill>
                  <a:srgbClr val="FFC000"/>
                </a:solidFill>
              </a:rPr>
              <a:t>In leven blijven en zin geven aan de situatie</a:t>
            </a:r>
            <a:endParaRPr lang="fr-FR" sz="3000" b="1" dirty="0">
              <a:solidFill>
                <a:srgbClr val="FFC000"/>
              </a:solidFill>
            </a:endParaRPr>
          </a:p>
          <a:p>
            <a:pPr algn="ctr">
              <a:buClr>
                <a:schemeClr val="dk1"/>
              </a:buClr>
              <a:buSzPts val="4000"/>
            </a:pPr>
            <a:r>
              <a:rPr lang="fr-FR" dirty="0">
                <a:solidFill>
                  <a:schemeClr val="dk1"/>
                </a:solidFill>
                <a:latin typeface="Calibri"/>
                <a:ea typeface="Calibri"/>
                <a:cs typeface="Calibri"/>
                <a:sym typeface="Calibri"/>
              </a:rPr>
              <a:t>Rester vivant et donner du sens!</a:t>
            </a:r>
          </a:p>
        </p:txBody>
      </p:sp>
      <p:pic>
        <p:nvPicPr>
          <p:cNvPr id="3" name="Image 2" descr="Une image contenant personne&#10;&#10;Description générée automatiquement">
            <a:extLst>
              <a:ext uri="{FF2B5EF4-FFF2-40B4-BE49-F238E27FC236}">
                <a16:creationId xmlns:a16="http://schemas.microsoft.com/office/drawing/2014/main" id="{E03610D3-0FD8-4EC0-AD54-0A4843F7A7DD}"/>
              </a:ext>
            </a:extLst>
          </p:cNvPr>
          <p:cNvPicPr>
            <a:picLocks noChangeAspect="1"/>
          </p:cNvPicPr>
          <p:nvPr/>
        </p:nvPicPr>
        <p:blipFill rotWithShape="1">
          <a:blip r:embed="rId3"/>
          <a:srcRect r="17796" b="15161"/>
          <a:stretch/>
        </p:blipFill>
        <p:spPr>
          <a:xfrm rot="5400000">
            <a:off x="7939865" y="2605866"/>
            <a:ext cx="4798548" cy="3705721"/>
          </a:xfrm>
          <a:prstGeom prst="rect">
            <a:avLst/>
          </a:prstGeom>
        </p:spPr>
      </p:pic>
      <p:pic>
        <p:nvPicPr>
          <p:cNvPr id="4" name="Image 3">
            <a:extLst>
              <a:ext uri="{FF2B5EF4-FFF2-40B4-BE49-F238E27FC236}">
                <a16:creationId xmlns:a16="http://schemas.microsoft.com/office/drawing/2014/main" id="{D489C291-7226-437A-A296-DB531F642143}"/>
              </a:ext>
            </a:extLst>
          </p:cNvPr>
          <p:cNvPicPr>
            <a:picLocks noChangeAspect="1"/>
          </p:cNvPicPr>
          <p:nvPr/>
        </p:nvPicPr>
        <p:blipFill rotWithShape="1">
          <a:blip r:embed="rId4"/>
          <a:srcRect l="7000"/>
          <a:stretch/>
        </p:blipFill>
        <p:spPr>
          <a:xfrm rot="5400000">
            <a:off x="-449980" y="2728424"/>
            <a:ext cx="4605681" cy="3705720"/>
          </a:xfrm>
          <a:prstGeom prst="rect">
            <a:avLst/>
          </a:prstGeom>
        </p:spPr>
      </p:pic>
      <p:pic>
        <p:nvPicPr>
          <p:cNvPr id="5" name="Image 4" descr="Une image contenant sale&#10;&#10;Description générée automatiquement">
            <a:extLst>
              <a:ext uri="{FF2B5EF4-FFF2-40B4-BE49-F238E27FC236}">
                <a16:creationId xmlns:a16="http://schemas.microsoft.com/office/drawing/2014/main" id="{D6D0ED8E-B52F-422F-8EA2-3D0EBF3B7FC2}"/>
              </a:ext>
            </a:extLst>
          </p:cNvPr>
          <p:cNvPicPr>
            <a:picLocks noChangeAspect="1"/>
          </p:cNvPicPr>
          <p:nvPr/>
        </p:nvPicPr>
        <p:blipFill rotWithShape="1">
          <a:blip r:embed="rId5"/>
          <a:srcRect l="8041" t="12241" b="10038"/>
          <a:stretch/>
        </p:blipFill>
        <p:spPr>
          <a:xfrm>
            <a:off x="3705721" y="3834724"/>
            <a:ext cx="4780557" cy="3023276"/>
          </a:xfrm>
          <a:prstGeom prst="rect">
            <a:avLst/>
          </a:prstGeom>
        </p:spPr>
      </p:pic>
      <p:pic>
        <p:nvPicPr>
          <p:cNvPr id="6" name="Image 5" descr="AWaP_Logo.jpg">
            <a:extLst>
              <a:ext uri="{FF2B5EF4-FFF2-40B4-BE49-F238E27FC236}">
                <a16:creationId xmlns:a16="http://schemas.microsoft.com/office/drawing/2014/main" id="{A8AD6E4D-71F5-4334-AAF4-34249306DF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337" t="16495" r="8257" b="14418"/>
          <a:stretch>
            <a:fillRect/>
          </a:stretch>
        </p:blipFill>
        <p:spPr bwMode="auto">
          <a:xfrm>
            <a:off x="-1" y="6461764"/>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 name="Google Shape;158;p3" descr="Une image contenant texte, intérieur, plancher, plafond&#10;&#10;Description générée automatiquement"/>
          <p:cNvPicPr preferRelativeResize="0"/>
          <p:nvPr/>
        </p:nvPicPr>
        <p:blipFill rotWithShape="1">
          <a:blip r:embed="rId3">
            <a:alphaModFix/>
          </a:blip>
          <a:srcRect t="12291" b="3454"/>
          <a:stretch/>
        </p:blipFill>
        <p:spPr>
          <a:xfrm>
            <a:off x="1795860" y="65329"/>
            <a:ext cx="8544540" cy="4408672"/>
          </a:xfrm>
          <a:prstGeom prst="rect">
            <a:avLst/>
          </a:prstGeom>
          <a:noFill/>
          <a:ln>
            <a:noFill/>
          </a:ln>
        </p:spPr>
      </p:pic>
      <p:sp>
        <p:nvSpPr>
          <p:cNvPr id="159" name="Google Shape;159;p3"/>
          <p:cNvSpPr txBox="1"/>
          <p:nvPr/>
        </p:nvSpPr>
        <p:spPr>
          <a:xfrm>
            <a:off x="2551611" y="3646818"/>
            <a:ext cx="7088778" cy="8925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600" dirty="0">
                <a:solidFill>
                  <a:schemeClr val="lt1"/>
                </a:solidFill>
                <a:latin typeface="Calibri"/>
                <a:ea typeface="Calibri"/>
                <a:cs typeface="Calibri"/>
                <a:sym typeface="Calibri"/>
              </a:rPr>
              <a:t>15 </a:t>
            </a:r>
            <a:r>
              <a:rPr lang="fr-FR" sz="2600" dirty="0" err="1">
                <a:solidFill>
                  <a:schemeClr val="lt1"/>
                </a:solidFill>
                <a:latin typeface="Calibri"/>
                <a:ea typeface="Calibri"/>
                <a:cs typeface="Calibri"/>
                <a:sym typeface="Calibri"/>
              </a:rPr>
              <a:t>juli</a:t>
            </a:r>
            <a:r>
              <a:rPr lang="fr-FR" sz="2600" dirty="0">
                <a:solidFill>
                  <a:schemeClr val="lt1"/>
                </a:solidFill>
                <a:latin typeface="Calibri"/>
                <a:ea typeface="Calibri"/>
                <a:cs typeface="Calibri"/>
                <a:sym typeface="Calibri"/>
              </a:rPr>
              <a:t> 2021 : </a:t>
            </a:r>
            <a:r>
              <a:rPr lang="fr-FR" sz="2600" dirty="0" err="1">
                <a:solidFill>
                  <a:schemeClr val="lt1"/>
                </a:solidFill>
                <a:latin typeface="Calibri"/>
                <a:ea typeface="Calibri"/>
                <a:cs typeface="Calibri"/>
                <a:sym typeface="Calibri"/>
              </a:rPr>
              <a:t>eerste</a:t>
            </a:r>
            <a:r>
              <a:rPr lang="fr-FR" sz="2600" dirty="0">
                <a:solidFill>
                  <a:schemeClr val="lt1"/>
                </a:solidFill>
                <a:latin typeface="Calibri"/>
                <a:ea typeface="Calibri"/>
                <a:cs typeface="Calibri"/>
                <a:sym typeface="Calibri"/>
              </a:rPr>
              <a:t> </a:t>
            </a:r>
            <a:r>
              <a:rPr lang="fr-FR" sz="2600" dirty="0" err="1">
                <a:solidFill>
                  <a:schemeClr val="lt1"/>
                </a:solidFill>
                <a:latin typeface="Calibri"/>
                <a:ea typeface="Calibri"/>
                <a:cs typeface="Calibri"/>
                <a:sym typeface="Calibri"/>
              </a:rPr>
              <a:t>overstroming</a:t>
            </a:r>
            <a:endParaRPr lang="fr-FR" sz="2600" dirty="0">
              <a:solidFill>
                <a:schemeClr val="lt1"/>
              </a:solidFill>
              <a:latin typeface="Calibri"/>
              <a:ea typeface="Calibri"/>
              <a:cs typeface="Calibri"/>
              <a:sym typeface="Calibri"/>
            </a:endParaRPr>
          </a:p>
          <a:p>
            <a:pPr marL="0" marR="0" lvl="0" indent="0" algn="ctr" rtl="0">
              <a:spcBef>
                <a:spcPts val="0"/>
              </a:spcBef>
              <a:spcAft>
                <a:spcPts val="0"/>
              </a:spcAft>
              <a:buNone/>
            </a:pPr>
            <a:r>
              <a:rPr lang="nl-NL" sz="2600" dirty="0">
                <a:solidFill>
                  <a:schemeClr val="lt1"/>
                </a:solidFill>
                <a:latin typeface="Calibri"/>
                <a:ea typeface="Calibri"/>
                <a:cs typeface="Calibri"/>
                <a:sym typeface="Calibri"/>
              </a:rPr>
              <a:t>1m50 modderig water over 2000m²</a:t>
            </a:r>
            <a:endParaRPr sz="2600" dirty="0">
              <a:solidFill>
                <a:schemeClr val="lt1"/>
              </a:solidFill>
              <a:latin typeface="Calibri"/>
              <a:ea typeface="Calibri"/>
              <a:cs typeface="Calibri"/>
              <a:sym typeface="Calibri"/>
            </a:endParaRPr>
          </a:p>
        </p:txBody>
      </p:sp>
      <p:sp>
        <p:nvSpPr>
          <p:cNvPr id="160" name="Google Shape;160;p3"/>
          <p:cNvSpPr txBox="1"/>
          <p:nvPr/>
        </p:nvSpPr>
        <p:spPr>
          <a:xfrm>
            <a:off x="3017520" y="3076694"/>
            <a:ext cx="6156960"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fr-FR" sz="1800">
                <a:solidFill>
                  <a:schemeClr val="dk1"/>
                </a:solidFill>
                <a:latin typeface="Calibri"/>
                <a:ea typeface="Calibri"/>
                <a:cs typeface="Calibri"/>
                <a:sym typeface="Calibri"/>
              </a:rPr>
              <a:t>1</a:t>
            </a:r>
            <a:endParaRPr/>
          </a:p>
        </p:txBody>
      </p:sp>
      <p:sp>
        <p:nvSpPr>
          <p:cNvPr id="161" name="Google Shape;161;p3"/>
          <p:cNvSpPr txBox="1"/>
          <p:nvPr/>
        </p:nvSpPr>
        <p:spPr>
          <a:xfrm>
            <a:off x="3733086" y="2641815"/>
            <a:ext cx="4901547" cy="1138733"/>
          </a:xfrm>
          <a:prstGeom prst="rect">
            <a:avLst/>
          </a:prstGeom>
          <a:noFill/>
          <a:ln>
            <a:noFill/>
          </a:ln>
        </p:spPr>
        <p:txBody>
          <a:bodyPr spcFirstLastPara="1" wrap="square" lIns="91425" tIns="45700" rIns="91425" bIns="45700" anchor="t" anchorCtr="0">
            <a:spAutoFit/>
          </a:bodyPr>
          <a:lstStyle/>
          <a:p>
            <a:pPr algn="ctr">
              <a:buClr>
                <a:srgbClr val="F2F2F2"/>
              </a:buClr>
              <a:buSzPts val="4000"/>
            </a:pPr>
            <a:r>
              <a:rPr lang="nl-NL" sz="3400" dirty="0">
                <a:solidFill>
                  <a:srgbClr val="FFC000"/>
                </a:solidFill>
              </a:rPr>
              <a:t>Overstroming en evacuatie van de CCE</a:t>
            </a:r>
            <a:endParaRPr lang="fr-FR" sz="3400" dirty="0">
              <a:solidFill>
                <a:srgbClr val="FFC000"/>
              </a:solidFill>
            </a:endParaRPr>
          </a:p>
        </p:txBody>
      </p:sp>
      <p:sp>
        <p:nvSpPr>
          <p:cNvPr id="2" name="ZoneTexte 1">
            <a:extLst>
              <a:ext uri="{FF2B5EF4-FFF2-40B4-BE49-F238E27FC236}">
                <a16:creationId xmlns:a16="http://schemas.microsoft.com/office/drawing/2014/main" id="{C1A9A4C9-0D9A-4D00-A933-27CDEF1D0964}"/>
              </a:ext>
            </a:extLst>
          </p:cNvPr>
          <p:cNvSpPr txBox="1"/>
          <p:nvPr/>
        </p:nvSpPr>
        <p:spPr>
          <a:xfrm>
            <a:off x="871528" y="4539330"/>
            <a:ext cx="10448944" cy="1938992"/>
          </a:xfrm>
          <a:prstGeom prst="rect">
            <a:avLst/>
          </a:prstGeom>
          <a:noFill/>
        </p:spPr>
        <p:txBody>
          <a:bodyPr wrap="square" rtlCol="0">
            <a:spAutoFit/>
          </a:bodyPr>
          <a:lstStyle/>
          <a:p>
            <a:pPr algn="just"/>
            <a:r>
              <a:rPr lang="nl-NL" sz="2400" dirty="0">
                <a:latin typeface="Calibri"/>
                <a:ea typeface="Calibri"/>
                <a:cs typeface="Calibri"/>
                <a:sym typeface="Calibri"/>
              </a:rPr>
              <a:t>Het team dat die dag ter plaatse was, en dat groter was dan gewoonlijk, heeft het reddingsplan voor de collecties in geval van een ramp kunnen uitvoeren: de prioritaire collecties (ultragevoelig, uitzonderlijk, geclassificeerd) werden geëvacueerd en het overige materiaal maximaal beschermd. Slechts 2 uur tijd om te handelen voor we het gebouw moesten evacueren</a:t>
            </a:r>
            <a:r>
              <a:rPr lang="nl-NL" sz="1800" dirty="0">
                <a:latin typeface="Calibri"/>
                <a:ea typeface="Calibri"/>
                <a:cs typeface="Calibri"/>
                <a:sym typeface="Calibri"/>
              </a:rPr>
              <a:t>.</a:t>
            </a:r>
            <a:endParaRPr lang="fr-FR" dirty="0"/>
          </a:p>
        </p:txBody>
      </p:sp>
      <p:pic>
        <p:nvPicPr>
          <p:cNvPr id="9" name="Image 8" descr="AWaP_Logo.jpg">
            <a:extLst>
              <a:ext uri="{FF2B5EF4-FFF2-40B4-BE49-F238E27FC236}">
                <a16:creationId xmlns:a16="http://schemas.microsoft.com/office/drawing/2014/main" id="{5780A18B-446C-4742-BA14-E6336707A6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5"/>
          <p:cNvSpPr txBox="1">
            <a:spLocks noGrp="1"/>
          </p:cNvSpPr>
          <p:nvPr>
            <p:ph type="title"/>
          </p:nvPr>
        </p:nvSpPr>
        <p:spPr>
          <a:xfrm>
            <a:off x="-1742953" y="462988"/>
            <a:ext cx="180372" cy="69448"/>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endParaRPr dirty="0"/>
          </a:p>
        </p:txBody>
      </p:sp>
      <p:pic>
        <p:nvPicPr>
          <p:cNvPr id="174" name="Google Shape;174;p5" descr="Une image contenant intérieur, pièce, vivant, bâtiment&#10;&#10;Description générée automatiquement"/>
          <p:cNvPicPr preferRelativeResize="0"/>
          <p:nvPr/>
        </p:nvPicPr>
        <p:blipFill rotWithShape="1">
          <a:blip r:embed="rId3">
            <a:alphaModFix/>
          </a:blip>
          <a:srcRect t="15262" r="-1" b="882"/>
          <a:stretch/>
        </p:blipFill>
        <p:spPr>
          <a:xfrm>
            <a:off x="0" y="3386278"/>
            <a:ext cx="6361611" cy="3471722"/>
          </a:xfrm>
          <a:prstGeom prst="rect">
            <a:avLst/>
          </a:prstGeom>
          <a:noFill/>
          <a:ln>
            <a:noFill/>
          </a:ln>
        </p:spPr>
      </p:pic>
      <p:pic>
        <p:nvPicPr>
          <p:cNvPr id="175" name="Google Shape;175;p5" descr="Une image contenant texte, plancher, intérieur&#10;&#10;Description générée automatiquement"/>
          <p:cNvPicPr preferRelativeResize="0"/>
          <p:nvPr/>
        </p:nvPicPr>
        <p:blipFill rotWithShape="1">
          <a:blip r:embed="rId4">
            <a:alphaModFix/>
          </a:blip>
          <a:srcRect l="14768" r="26625" b="-3"/>
          <a:stretch/>
        </p:blipFill>
        <p:spPr>
          <a:xfrm>
            <a:off x="2910801" y="52768"/>
            <a:ext cx="3450810" cy="3015983"/>
          </a:xfrm>
          <a:prstGeom prst="rect">
            <a:avLst/>
          </a:prstGeom>
          <a:noFill/>
          <a:ln>
            <a:noFill/>
          </a:ln>
        </p:spPr>
      </p:pic>
      <p:pic>
        <p:nvPicPr>
          <p:cNvPr id="177" name="Google Shape;177;p5" descr="Une image contenant intérieur, sale&#10;&#10;Description générée automatiquement"/>
          <p:cNvPicPr preferRelativeResize="0"/>
          <p:nvPr/>
        </p:nvPicPr>
        <p:blipFill rotWithShape="1">
          <a:blip r:embed="rId5">
            <a:alphaModFix/>
          </a:blip>
          <a:srcRect/>
          <a:stretch/>
        </p:blipFill>
        <p:spPr>
          <a:xfrm>
            <a:off x="6949440" y="3386278"/>
            <a:ext cx="5242560" cy="3471721"/>
          </a:xfrm>
          <a:prstGeom prst="rect">
            <a:avLst/>
          </a:prstGeom>
          <a:noFill/>
          <a:ln>
            <a:noFill/>
          </a:ln>
        </p:spPr>
      </p:pic>
      <p:pic>
        <p:nvPicPr>
          <p:cNvPr id="178" name="Google Shape;178;p5" descr="Une image contenant texte, intérieur&#10;&#10;Description générée automatiquement"/>
          <p:cNvPicPr preferRelativeResize="0"/>
          <p:nvPr/>
        </p:nvPicPr>
        <p:blipFill rotWithShape="1">
          <a:blip r:embed="rId6">
            <a:alphaModFix/>
          </a:blip>
          <a:srcRect/>
          <a:stretch/>
        </p:blipFill>
        <p:spPr>
          <a:xfrm>
            <a:off x="6949440" y="52768"/>
            <a:ext cx="5242560" cy="3015983"/>
          </a:xfrm>
          <a:prstGeom prst="rect">
            <a:avLst/>
          </a:prstGeom>
          <a:noFill/>
          <a:ln>
            <a:noFill/>
          </a:ln>
        </p:spPr>
      </p:pic>
      <p:sp>
        <p:nvSpPr>
          <p:cNvPr id="4" name="Espace réservé du contenu 3">
            <a:extLst>
              <a:ext uri="{FF2B5EF4-FFF2-40B4-BE49-F238E27FC236}">
                <a16:creationId xmlns:a16="http://schemas.microsoft.com/office/drawing/2014/main" id="{34EC3658-B5E7-4D8A-8BA9-00889129F58F}"/>
              </a:ext>
            </a:extLst>
          </p:cNvPr>
          <p:cNvSpPr>
            <a:spLocks noGrp="1"/>
          </p:cNvSpPr>
          <p:nvPr>
            <p:ph idx="1"/>
          </p:nvPr>
        </p:nvSpPr>
        <p:spPr>
          <a:xfrm>
            <a:off x="4618298" y="2720051"/>
            <a:ext cx="390581" cy="348700"/>
          </a:xfrm>
        </p:spPr>
        <p:txBody>
          <a:bodyPr>
            <a:normAutofit fontScale="77500" lnSpcReduction="20000"/>
          </a:bodyPr>
          <a:lstStyle/>
          <a:p>
            <a:endParaRPr lang="fr-FR" dirty="0"/>
          </a:p>
        </p:txBody>
      </p:sp>
      <p:sp>
        <p:nvSpPr>
          <p:cNvPr id="5" name="ZoneTexte 4">
            <a:extLst>
              <a:ext uri="{FF2B5EF4-FFF2-40B4-BE49-F238E27FC236}">
                <a16:creationId xmlns:a16="http://schemas.microsoft.com/office/drawing/2014/main" id="{77E6BF85-9601-4C31-98A6-E940659A6F54}"/>
              </a:ext>
            </a:extLst>
          </p:cNvPr>
          <p:cNvSpPr txBox="1"/>
          <p:nvPr/>
        </p:nvSpPr>
        <p:spPr>
          <a:xfrm>
            <a:off x="212263" y="323322"/>
            <a:ext cx="2503999" cy="2123658"/>
          </a:xfrm>
          <a:prstGeom prst="rect">
            <a:avLst/>
          </a:prstGeom>
          <a:noFill/>
        </p:spPr>
        <p:txBody>
          <a:bodyPr wrap="square" rtlCol="0">
            <a:spAutoFit/>
          </a:bodyPr>
          <a:lstStyle/>
          <a:p>
            <a:r>
              <a:rPr lang="nl-NL" sz="2200" dirty="0"/>
              <a:t>Geen verlichting, geen elektriciteit, omgevallen kasten en bakken, materiaal verspreid over de grond...</a:t>
            </a:r>
            <a:endParaRPr lang="fr-FR" sz="2200" dirty="0"/>
          </a:p>
        </p:txBody>
      </p:sp>
      <p:pic>
        <p:nvPicPr>
          <p:cNvPr id="10" name="Image 9" descr="AWaP_Logo.jpg">
            <a:extLst>
              <a:ext uri="{FF2B5EF4-FFF2-40B4-BE49-F238E27FC236}">
                <a16:creationId xmlns:a16="http://schemas.microsoft.com/office/drawing/2014/main" id="{DCAD414E-BD99-4937-9E0B-BCF7CA9EE4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6" descr="Une image contenant texte, sale&#10;&#10;Description générée automatiquement"/>
          <p:cNvPicPr preferRelativeResize="0">
            <a:picLocks noGrp="1"/>
          </p:cNvPicPr>
          <p:nvPr>
            <p:ph type="body" idx="1"/>
          </p:nvPr>
        </p:nvPicPr>
        <p:blipFill rotWithShape="1">
          <a:blip r:embed="rId3">
            <a:alphaModFix/>
          </a:blip>
          <a:srcRect b="15745"/>
          <a:stretch/>
        </p:blipFill>
        <p:spPr>
          <a:xfrm>
            <a:off x="20" y="68515"/>
            <a:ext cx="4567332" cy="3175969"/>
          </a:xfrm>
          <a:prstGeom prst="rect">
            <a:avLst/>
          </a:prstGeom>
          <a:noFill/>
          <a:ln>
            <a:noFill/>
          </a:ln>
        </p:spPr>
      </p:pic>
      <p:pic>
        <p:nvPicPr>
          <p:cNvPr id="4" name="Google Shape;197;p8" descr="Une image contenant intérieur&#10;&#10;Description générée automatiquement">
            <a:extLst>
              <a:ext uri="{FF2B5EF4-FFF2-40B4-BE49-F238E27FC236}">
                <a16:creationId xmlns:a16="http://schemas.microsoft.com/office/drawing/2014/main" id="{AAEF5C5C-0CFF-4414-90A7-03A753DDC9A9}"/>
              </a:ext>
            </a:extLst>
          </p:cNvPr>
          <p:cNvPicPr preferRelativeResize="0">
            <a:picLocks/>
          </p:cNvPicPr>
          <p:nvPr/>
        </p:nvPicPr>
        <p:blipFill rotWithShape="1">
          <a:blip r:embed="rId4">
            <a:alphaModFix/>
          </a:blip>
          <a:srcRect t="4228" r="-1" b="140"/>
          <a:stretch/>
        </p:blipFill>
        <p:spPr>
          <a:xfrm rot="5400000">
            <a:off x="6393735" y="998487"/>
            <a:ext cx="6633227" cy="4796435"/>
          </a:xfrm>
          <a:prstGeom prst="rect">
            <a:avLst/>
          </a:prstGeom>
          <a:noFill/>
          <a:ln>
            <a:noFill/>
          </a:ln>
        </p:spPr>
      </p:pic>
      <p:pic>
        <p:nvPicPr>
          <p:cNvPr id="5" name="Google Shape;198;p8" descr="Une image contenant texte&#10;&#10;Description générée automatiquement">
            <a:extLst>
              <a:ext uri="{FF2B5EF4-FFF2-40B4-BE49-F238E27FC236}">
                <a16:creationId xmlns:a16="http://schemas.microsoft.com/office/drawing/2014/main" id="{1D87A5BF-CC3B-4413-92B7-84FE7DC065DE}"/>
              </a:ext>
            </a:extLst>
          </p:cNvPr>
          <p:cNvPicPr preferRelativeResize="0"/>
          <p:nvPr/>
        </p:nvPicPr>
        <p:blipFill rotWithShape="1">
          <a:blip r:embed="rId5">
            <a:alphaModFix/>
          </a:blip>
          <a:srcRect b="9124"/>
          <a:stretch/>
        </p:blipFill>
        <p:spPr>
          <a:xfrm>
            <a:off x="0" y="3511560"/>
            <a:ext cx="4567352" cy="3277925"/>
          </a:xfrm>
          <a:prstGeom prst="rect">
            <a:avLst/>
          </a:prstGeom>
          <a:noFill/>
          <a:ln>
            <a:noFill/>
          </a:ln>
        </p:spPr>
      </p:pic>
      <p:sp>
        <p:nvSpPr>
          <p:cNvPr id="2" name="ZoneTexte 1">
            <a:extLst>
              <a:ext uri="{FF2B5EF4-FFF2-40B4-BE49-F238E27FC236}">
                <a16:creationId xmlns:a16="http://schemas.microsoft.com/office/drawing/2014/main" id="{ED786805-45F8-4622-BB59-EE4D4411EBE6}"/>
              </a:ext>
            </a:extLst>
          </p:cNvPr>
          <p:cNvSpPr txBox="1"/>
          <p:nvPr/>
        </p:nvSpPr>
        <p:spPr>
          <a:xfrm>
            <a:off x="4718612" y="260595"/>
            <a:ext cx="2442259" cy="3447098"/>
          </a:xfrm>
          <a:prstGeom prst="rect">
            <a:avLst/>
          </a:prstGeom>
          <a:noFill/>
        </p:spPr>
        <p:txBody>
          <a:bodyPr wrap="square" rtlCol="0">
            <a:spAutoFit/>
          </a:bodyPr>
          <a:lstStyle/>
          <a:p>
            <a:r>
              <a:rPr lang="nl-NL" sz="2200" dirty="0"/>
              <a:t>Groot en zwaar materiaal, geen toegankelijke lift...</a:t>
            </a:r>
          </a:p>
          <a:p>
            <a:r>
              <a:rPr lang="nl-NL" sz="2200" dirty="0"/>
              <a:t>Collecties die prioriteit krijgen...</a:t>
            </a:r>
          </a:p>
          <a:p>
            <a:endParaRPr lang="fr-FR" dirty="0"/>
          </a:p>
          <a:p>
            <a:r>
              <a:rPr lang="nl-NL" sz="1800" dirty="0"/>
              <a:t>Na terugtrekken van het water, werd een crisismanagementteam opgericht</a:t>
            </a:r>
            <a:endParaRPr lang="fr-FR" sz="1800" dirty="0"/>
          </a:p>
          <a:p>
            <a:endParaRPr lang="fr-FR" dirty="0"/>
          </a:p>
        </p:txBody>
      </p:sp>
      <p:pic>
        <p:nvPicPr>
          <p:cNvPr id="8" name="Image 7" descr="AWaP_Logo.jpg">
            <a:extLst>
              <a:ext uri="{FF2B5EF4-FFF2-40B4-BE49-F238E27FC236}">
                <a16:creationId xmlns:a16="http://schemas.microsoft.com/office/drawing/2014/main" id="{348FE6A0-BD60-4468-BF4C-6A098E64CD8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9"/>
          <p:cNvPicPr preferRelativeResize="0"/>
          <p:nvPr/>
        </p:nvPicPr>
        <p:blipFill rotWithShape="1">
          <a:blip r:embed="rId3">
            <a:alphaModFix/>
          </a:blip>
          <a:srcRect t="11171" r="-2" b="11171"/>
          <a:stretch/>
        </p:blipFill>
        <p:spPr>
          <a:xfrm rot="5400000">
            <a:off x="-733902" y="1359061"/>
            <a:ext cx="5554158" cy="3228847"/>
          </a:xfrm>
          <a:prstGeom prst="rect">
            <a:avLst/>
          </a:prstGeom>
          <a:noFill/>
          <a:ln>
            <a:noFill/>
          </a:ln>
        </p:spPr>
      </p:pic>
      <p:pic>
        <p:nvPicPr>
          <p:cNvPr id="205" name="Google Shape;205;p9" descr="Une image contenant intérieur, cuisine, préparation, cuisinant&#10;&#10;Description générée automatiquement"/>
          <p:cNvPicPr preferRelativeResize="0"/>
          <p:nvPr/>
        </p:nvPicPr>
        <p:blipFill rotWithShape="1">
          <a:blip r:embed="rId4">
            <a:alphaModFix/>
          </a:blip>
          <a:srcRect l="19591" t="20333" r="36360"/>
          <a:stretch/>
        </p:blipFill>
        <p:spPr>
          <a:xfrm>
            <a:off x="4751092" y="2893434"/>
            <a:ext cx="2049538" cy="2777080"/>
          </a:xfrm>
          <a:prstGeom prst="rect">
            <a:avLst/>
          </a:prstGeom>
          <a:noFill/>
          <a:ln>
            <a:noFill/>
          </a:ln>
        </p:spPr>
      </p:pic>
      <p:pic>
        <p:nvPicPr>
          <p:cNvPr id="206" name="Google Shape;206;p9"/>
          <p:cNvPicPr preferRelativeResize="0"/>
          <p:nvPr/>
        </p:nvPicPr>
        <p:blipFill rotWithShape="1">
          <a:blip r:embed="rId5">
            <a:alphaModFix/>
          </a:blip>
          <a:srcRect r="2" b="28012"/>
          <a:stretch/>
        </p:blipFill>
        <p:spPr>
          <a:xfrm>
            <a:off x="8024470" y="195468"/>
            <a:ext cx="3826711" cy="2066129"/>
          </a:xfrm>
          <a:prstGeom prst="rect">
            <a:avLst/>
          </a:prstGeom>
          <a:noFill/>
          <a:ln>
            <a:noFill/>
          </a:ln>
        </p:spPr>
      </p:pic>
      <p:pic>
        <p:nvPicPr>
          <p:cNvPr id="207" name="Google Shape;207;p9" descr="Une image contenant texte, personne, intérieur, jeune&#10;&#10;Description générée automatiquement"/>
          <p:cNvPicPr preferRelativeResize="0"/>
          <p:nvPr/>
        </p:nvPicPr>
        <p:blipFill rotWithShape="1">
          <a:blip r:embed="rId6">
            <a:alphaModFix/>
          </a:blip>
          <a:srcRect t="13394" r="2" b="15122"/>
          <a:stretch/>
        </p:blipFill>
        <p:spPr>
          <a:xfrm>
            <a:off x="8024469" y="2310407"/>
            <a:ext cx="3826711" cy="2051618"/>
          </a:xfrm>
          <a:prstGeom prst="rect">
            <a:avLst/>
          </a:prstGeom>
          <a:noFill/>
          <a:ln>
            <a:noFill/>
          </a:ln>
        </p:spPr>
      </p:pic>
      <p:pic>
        <p:nvPicPr>
          <p:cNvPr id="208" name="Google Shape;208;p9" descr="Une image contenant intérieur, plancher, plafond, sale&#10;&#10;Description générée automatiquement"/>
          <p:cNvPicPr preferRelativeResize="0"/>
          <p:nvPr/>
        </p:nvPicPr>
        <p:blipFill rotWithShape="1">
          <a:blip r:embed="rId7">
            <a:alphaModFix/>
          </a:blip>
          <a:srcRect t="11633" r="2" b="16738"/>
          <a:stretch/>
        </p:blipFill>
        <p:spPr>
          <a:xfrm>
            <a:off x="8024468" y="4410835"/>
            <a:ext cx="3826711" cy="2055813"/>
          </a:xfrm>
          <a:prstGeom prst="rect">
            <a:avLst/>
          </a:prstGeom>
          <a:noFill/>
          <a:ln>
            <a:noFill/>
          </a:ln>
        </p:spPr>
      </p:pic>
      <p:pic>
        <p:nvPicPr>
          <p:cNvPr id="209" name="Google Shape;209;p9"/>
          <p:cNvPicPr preferRelativeResize="0"/>
          <p:nvPr/>
        </p:nvPicPr>
        <p:blipFill rotWithShape="1">
          <a:blip r:embed="rId8">
            <a:alphaModFix/>
          </a:blip>
          <a:srcRect l="4814" t="13750" r="6665"/>
          <a:stretch/>
        </p:blipFill>
        <p:spPr>
          <a:xfrm>
            <a:off x="4746618" y="195468"/>
            <a:ext cx="2054012" cy="2617916"/>
          </a:xfrm>
          <a:prstGeom prst="rect">
            <a:avLst/>
          </a:prstGeom>
          <a:noFill/>
          <a:ln>
            <a:noFill/>
          </a:ln>
        </p:spPr>
      </p:pic>
      <p:sp>
        <p:nvSpPr>
          <p:cNvPr id="2" name="ZoneTexte 1">
            <a:extLst>
              <a:ext uri="{FF2B5EF4-FFF2-40B4-BE49-F238E27FC236}">
                <a16:creationId xmlns:a16="http://schemas.microsoft.com/office/drawing/2014/main" id="{C4E743F0-F10C-4321-8F1F-1D3C291B0AAB}"/>
              </a:ext>
            </a:extLst>
          </p:cNvPr>
          <p:cNvSpPr txBox="1"/>
          <p:nvPr/>
        </p:nvSpPr>
        <p:spPr>
          <a:xfrm>
            <a:off x="340821" y="5836844"/>
            <a:ext cx="7502333" cy="646331"/>
          </a:xfrm>
          <a:prstGeom prst="rect">
            <a:avLst/>
          </a:prstGeom>
          <a:noFill/>
        </p:spPr>
        <p:txBody>
          <a:bodyPr wrap="square" rtlCol="0">
            <a:spAutoFit/>
          </a:bodyPr>
          <a:lstStyle/>
          <a:p>
            <a:pPr algn="ctr"/>
            <a:r>
              <a:rPr lang="nl-NL" dirty="0"/>
              <a:t>In de eerste weken wisselden teams van 25 tot 40 personen elkaar af... </a:t>
            </a:r>
            <a:r>
              <a:rPr lang="nl-NL" dirty="0" err="1"/>
              <a:t>AWap</a:t>
            </a:r>
            <a:r>
              <a:rPr lang="nl-NL" dirty="0"/>
              <a:t>-personeel, restaurateurs, vrijwilligers</a:t>
            </a:r>
            <a:endParaRPr lang="fr-FR" dirty="0"/>
          </a:p>
        </p:txBody>
      </p:sp>
      <p:pic>
        <p:nvPicPr>
          <p:cNvPr id="11" name="Image 10" descr="AWaP_Logo.jpg">
            <a:extLst>
              <a:ext uri="{FF2B5EF4-FFF2-40B4-BE49-F238E27FC236}">
                <a16:creationId xmlns:a16="http://schemas.microsoft.com/office/drawing/2014/main" id="{D38E7235-DA06-4ECC-A23B-17EDB09C1F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0"/>
          <p:cNvSpPr txBox="1">
            <a:spLocks noGrp="1"/>
          </p:cNvSpPr>
          <p:nvPr>
            <p:ph type="title"/>
          </p:nvPr>
        </p:nvSpPr>
        <p:spPr>
          <a:xfrm>
            <a:off x="835025" y="4669977"/>
            <a:ext cx="4391024" cy="1173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700"/>
              <a:buFont typeface="Calibri"/>
              <a:buNone/>
            </a:pPr>
            <a:r>
              <a:rPr lang="fr-FR" sz="3700">
                <a:solidFill>
                  <a:schemeClr val="lt1"/>
                </a:solidFill>
              </a:rPr>
              <a:t>24 juillet 2021</a:t>
            </a:r>
            <a:endParaRPr sz="3700">
              <a:solidFill>
                <a:schemeClr val="lt1"/>
              </a:solidFill>
            </a:endParaRPr>
          </a:p>
        </p:txBody>
      </p:sp>
      <p:pic>
        <p:nvPicPr>
          <p:cNvPr id="216" name="Google Shape;216;p10" descr="Une image contenant bâtiment&#10;&#10;Description générée automatiquement"/>
          <p:cNvPicPr preferRelativeResize="0"/>
          <p:nvPr/>
        </p:nvPicPr>
        <p:blipFill rotWithShape="1">
          <a:blip r:embed="rId3">
            <a:alphaModFix/>
          </a:blip>
          <a:srcRect t="6603" r="1" b="4489"/>
          <a:stretch/>
        </p:blipFill>
        <p:spPr>
          <a:xfrm>
            <a:off x="2284486" y="27993"/>
            <a:ext cx="7623028" cy="4741207"/>
          </a:xfrm>
          <a:prstGeom prst="rect">
            <a:avLst/>
          </a:prstGeom>
          <a:noFill/>
          <a:ln>
            <a:noFill/>
          </a:ln>
        </p:spPr>
      </p:pic>
      <p:sp>
        <p:nvSpPr>
          <p:cNvPr id="217" name="Google Shape;217;p10"/>
          <p:cNvSpPr txBox="1">
            <a:spLocks noGrp="1"/>
          </p:cNvSpPr>
          <p:nvPr>
            <p:ph type="body" idx="1"/>
          </p:nvPr>
        </p:nvSpPr>
        <p:spPr>
          <a:xfrm rot="10800000" flipH="1">
            <a:off x="5664201" y="0"/>
            <a:ext cx="4568370" cy="43543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endParaRPr sz="2400">
              <a:solidFill>
                <a:schemeClr val="lt1"/>
              </a:solidFill>
            </a:endParaRPr>
          </a:p>
        </p:txBody>
      </p:sp>
      <p:sp>
        <p:nvSpPr>
          <p:cNvPr id="218" name="Google Shape;218;p10"/>
          <p:cNvSpPr txBox="1"/>
          <p:nvPr/>
        </p:nvSpPr>
        <p:spPr>
          <a:xfrm>
            <a:off x="1586775" y="223095"/>
            <a:ext cx="6361611" cy="8925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2600" b="1" dirty="0">
                <a:solidFill>
                  <a:schemeClr val="bg1"/>
                </a:solidFill>
                <a:latin typeface="Calibri"/>
                <a:ea typeface="Calibri"/>
                <a:cs typeface="Calibri"/>
                <a:sym typeface="Calibri"/>
              </a:rPr>
              <a:t>24 </a:t>
            </a:r>
            <a:r>
              <a:rPr lang="fr-FR" sz="2600" b="1" dirty="0" err="1">
                <a:solidFill>
                  <a:schemeClr val="bg1"/>
                </a:solidFill>
                <a:latin typeface="Calibri"/>
                <a:ea typeface="Calibri"/>
                <a:cs typeface="Calibri"/>
                <a:sym typeface="Calibri"/>
              </a:rPr>
              <a:t>juli</a:t>
            </a:r>
            <a:r>
              <a:rPr lang="fr-FR" sz="2600" b="1" dirty="0">
                <a:solidFill>
                  <a:schemeClr val="bg1"/>
                </a:solidFill>
                <a:latin typeface="Calibri"/>
                <a:ea typeface="Calibri"/>
                <a:cs typeface="Calibri"/>
                <a:sym typeface="Calibri"/>
              </a:rPr>
              <a:t> 2021 : </a:t>
            </a:r>
            <a:r>
              <a:rPr lang="fr-FR" sz="2600" b="1" dirty="0" err="1">
                <a:solidFill>
                  <a:schemeClr val="bg1"/>
                </a:solidFill>
                <a:latin typeface="Calibri"/>
                <a:ea typeface="Calibri"/>
                <a:cs typeface="Calibri"/>
                <a:sym typeface="Calibri"/>
              </a:rPr>
              <a:t>tweede</a:t>
            </a:r>
            <a:r>
              <a:rPr lang="fr-FR" sz="2600" b="1" dirty="0">
                <a:solidFill>
                  <a:schemeClr val="bg1"/>
                </a:solidFill>
                <a:latin typeface="Calibri"/>
                <a:ea typeface="Calibri"/>
                <a:cs typeface="Calibri"/>
                <a:sym typeface="Calibri"/>
              </a:rPr>
              <a:t> </a:t>
            </a:r>
            <a:r>
              <a:rPr lang="fr-FR" sz="2600" b="1" dirty="0" err="1">
                <a:solidFill>
                  <a:schemeClr val="bg1"/>
                </a:solidFill>
                <a:latin typeface="Calibri"/>
                <a:ea typeface="Calibri"/>
                <a:cs typeface="Calibri"/>
                <a:sym typeface="Calibri"/>
              </a:rPr>
              <a:t>overstroming</a:t>
            </a:r>
            <a:endParaRPr lang="fr-FR" sz="2600" b="1" dirty="0">
              <a:solidFill>
                <a:schemeClr val="bg1"/>
              </a:solidFill>
              <a:latin typeface="Calibri"/>
              <a:ea typeface="Calibri"/>
              <a:cs typeface="Calibri"/>
              <a:sym typeface="Calibri"/>
            </a:endParaRPr>
          </a:p>
          <a:p>
            <a:pPr algn="ctr"/>
            <a:r>
              <a:rPr lang="nl-NL" sz="2600" b="1" dirty="0">
                <a:solidFill>
                  <a:schemeClr val="bg1"/>
                </a:solidFill>
                <a:latin typeface="Calibri"/>
                <a:ea typeface="Calibri"/>
                <a:cs typeface="Calibri"/>
                <a:sym typeface="Calibri"/>
              </a:rPr>
              <a:t>2m modderig water over 2000m²</a:t>
            </a:r>
          </a:p>
        </p:txBody>
      </p:sp>
      <p:sp>
        <p:nvSpPr>
          <p:cNvPr id="3" name="ZoneTexte 2">
            <a:extLst>
              <a:ext uri="{FF2B5EF4-FFF2-40B4-BE49-F238E27FC236}">
                <a16:creationId xmlns:a16="http://schemas.microsoft.com/office/drawing/2014/main" id="{ED47EF9D-1F49-4B0C-948C-086B17017FEA}"/>
              </a:ext>
            </a:extLst>
          </p:cNvPr>
          <p:cNvSpPr txBox="1"/>
          <p:nvPr/>
        </p:nvSpPr>
        <p:spPr>
          <a:xfrm>
            <a:off x="961700" y="4769200"/>
            <a:ext cx="10755091" cy="1938992"/>
          </a:xfrm>
          <a:prstGeom prst="rect">
            <a:avLst/>
          </a:prstGeom>
          <a:noFill/>
        </p:spPr>
        <p:txBody>
          <a:bodyPr wrap="square" rtlCol="0">
            <a:spAutoFit/>
          </a:bodyPr>
          <a:lstStyle/>
          <a:p>
            <a:pPr algn="just"/>
            <a:r>
              <a:rPr lang="nl-NL" sz="2400" dirty="0"/>
              <a:t>10 dagen later, net toen alles er beter begon uit te zien, werd het ECC nog harder getroffen door een tweede overstroming.</a:t>
            </a:r>
          </a:p>
          <a:p>
            <a:pPr algn="just"/>
            <a:r>
              <a:rPr lang="nl-NL" sz="2400" dirty="0"/>
              <a:t>Op 24 juli 2021 zorgen zware onweersbuien ervoor dat de hele opslagplaats tot een hoogte van 2 meter onder water staat. Het resterende materiaal is omgevallen en verder vermengd.</a:t>
            </a:r>
            <a:endParaRPr lang="fr-FR" sz="2400" dirty="0"/>
          </a:p>
        </p:txBody>
      </p:sp>
      <p:pic>
        <p:nvPicPr>
          <p:cNvPr id="9" name="Image 8" descr="AWaP_Logo.jpg">
            <a:extLst>
              <a:ext uri="{FF2B5EF4-FFF2-40B4-BE49-F238E27FC236}">
                <a16:creationId xmlns:a16="http://schemas.microsoft.com/office/drawing/2014/main" id="{A1FF2603-5547-4190-B766-6DF5CF3F6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11"/>
          <p:cNvSpPr/>
          <p:nvPr/>
        </p:nvSpPr>
        <p:spPr>
          <a:xfrm>
            <a:off x="1524" y="-11575"/>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6" name="Google Shape;226;p11" descr="Une image contenant intérieur, sale, fraise, encombré&#10;&#10;Description générée automatiquement"/>
          <p:cNvPicPr preferRelativeResize="0"/>
          <p:nvPr/>
        </p:nvPicPr>
        <p:blipFill rotWithShape="1">
          <a:blip r:embed="rId3">
            <a:alphaModFix/>
          </a:blip>
          <a:srcRect t="382"/>
          <a:stretch/>
        </p:blipFill>
        <p:spPr>
          <a:xfrm rot="5400000">
            <a:off x="-786" y="801711"/>
            <a:ext cx="5299602" cy="4012558"/>
          </a:xfrm>
          <a:prstGeom prst="rect">
            <a:avLst/>
          </a:prstGeom>
          <a:noFill/>
          <a:ln>
            <a:noFill/>
          </a:ln>
        </p:spPr>
      </p:pic>
      <p:pic>
        <p:nvPicPr>
          <p:cNvPr id="227" name="Google Shape;227;p11" descr="Une image contenant sale, vieux, désordonné, encombré&#10;&#10;Description générée automatiquement"/>
          <p:cNvPicPr preferRelativeResize="0"/>
          <p:nvPr/>
        </p:nvPicPr>
        <p:blipFill rotWithShape="1">
          <a:blip r:embed="rId4">
            <a:alphaModFix/>
          </a:blip>
          <a:srcRect r="7624" b="-2"/>
          <a:stretch/>
        </p:blipFill>
        <p:spPr>
          <a:xfrm>
            <a:off x="4824309" y="158189"/>
            <a:ext cx="6724955" cy="5299602"/>
          </a:xfrm>
          <a:prstGeom prst="rect">
            <a:avLst/>
          </a:prstGeom>
          <a:noFill/>
          <a:ln>
            <a:noFill/>
          </a:ln>
        </p:spPr>
      </p:pic>
      <p:sp>
        <p:nvSpPr>
          <p:cNvPr id="2" name="ZoneTexte 1">
            <a:extLst>
              <a:ext uri="{FF2B5EF4-FFF2-40B4-BE49-F238E27FC236}">
                <a16:creationId xmlns:a16="http://schemas.microsoft.com/office/drawing/2014/main" id="{E8740AB6-0137-46C4-8BED-81CBCED5A5BE}"/>
              </a:ext>
            </a:extLst>
          </p:cNvPr>
          <p:cNvSpPr txBox="1"/>
          <p:nvPr/>
        </p:nvSpPr>
        <p:spPr>
          <a:xfrm>
            <a:off x="1432990" y="5536575"/>
            <a:ext cx="10116274" cy="830997"/>
          </a:xfrm>
          <a:prstGeom prst="rect">
            <a:avLst/>
          </a:prstGeom>
          <a:noFill/>
        </p:spPr>
        <p:txBody>
          <a:bodyPr wrap="square" rtlCol="0">
            <a:spAutoFit/>
          </a:bodyPr>
          <a:lstStyle/>
          <a:p>
            <a:pPr algn="just"/>
            <a:r>
              <a:rPr lang="nl-NL" sz="2400" dirty="0"/>
              <a:t>Het is erger dan we konden verwachten... en alles moet opnieuw...</a:t>
            </a:r>
          </a:p>
          <a:p>
            <a:pPr algn="just"/>
            <a:r>
              <a:rPr lang="nl-NL" sz="2400" dirty="0"/>
              <a:t>Kasten en bakken vol met materiaal liggen door elkaar in de modder</a:t>
            </a:r>
            <a:endParaRPr lang="fr-FR" sz="2400" dirty="0"/>
          </a:p>
        </p:txBody>
      </p:sp>
      <p:pic>
        <p:nvPicPr>
          <p:cNvPr id="7" name="Image 6" descr="AWaP_Logo.jpg">
            <a:extLst>
              <a:ext uri="{FF2B5EF4-FFF2-40B4-BE49-F238E27FC236}">
                <a16:creationId xmlns:a16="http://schemas.microsoft.com/office/drawing/2014/main" id="{5AFB5E95-4841-424E-9EB2-72128C9433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3" descr="Une image contenant intérieur, plafond, entrepôt, zone&#10;&#10;Description générée automatiquement"/>
          <p:cNvPicPr preferRelativeResize="0"/>
          <p:nvPr/>
        </p:nvPicPr>
        <p:blipFill rotWithShape="1">
          <a:blip r:embed="rId3">
            <a:alphaModFix/>
          </a:blip>
          <a:srcRect l="2754" r="8652" b="-2"/>
          <a:stretch/>
        </p:blipFill>
        <p:spPr>
          <a:xfrm>
            <a:off x="20" y="10"/>
            <a:ext cx="4003019" cy="3388883"/>
          </a:xfrm>
          <a:prstGeom prst="rect">
            <a:avLst/>
          </a:prstGeom>
          <a:noFill/>
          <a:ln>
            <a:noFill/>
          </a:ln>
        </p:spPr>
      </p:pic>
      <p:pic>
        <p:nvPicPr>
          <p:cNvPr id="242" name="Google Shape;242;p13" descr="Une image contenant texte, intérieur, plancher, empilé&#10;&#10;Description générée automatiquement"/>
          <p:cNvPicPr preferRelativeResize="0"/>
          <p:nvPr/>
        </p:nvPicPr>
        <p:blipFill rotWithShape="1">
          <a:blip r:embed="rId4">
            <a:alphaModFix/>
          </a:blip>
          <a:srcRect l="9192" r="2071" b="4"/>
          <a:stretch/>
        </p:blipFill>
        <p:spPr>
          <a:xfrm>
            <a:off x="8188960" y="10"/>
            <a:ext cx="4003039" cy="3383270"/>
          </a:xfrm>
          <a:prstGeom prst="rect">
            <a:avLst/>
          </a:prstGeom>
          <a:noFill/>
          <a:ln>
            <a:noFill/>
          </a:ln>
        </p:spPr>
      </p:pic>
      <p:pic>
        <p:nvPicPr>
          <p:cNvPr id="244" name="Google Shape;244;p13" descr="Une image contenant voie, bâtiment, ascenseur, pont&#10;&#10;Description générée automatiquement"/>
          <p:cNvPicPr preferRelativeResize="0"/>
          <p:nvPr/>
        </p:nvPicPr>
        <p:blipFill rotWithShape="1">
          <a:blip r:embed="rId5">
            <a:alphaModFix/>
          </a:blip>
          <a:srcRect t="2184" r="23904" b="2182"/>
          <a:stretch/>
        </p:blipFill>
        <p:spPr>
          <a:xfrm rot="5400000">
            <a:off x="4404363" y="-67586"/>
            <a:ext cx="3383270" cy="3518443"/>
          </a:xfrm>
          <a:prstGeom prst="rect">
            <a:avLst/>
          </a:prstGeom>
          <a:noFill/>
          <a:ln>
            <a:noFill/>
          </a:ln>
        </p:spPr>
      </p:pic>
      <p:sp>
        <p:nvSpPr>
          <p:cNvPr id="245" name="Google Shape;245;p13"/>
          <p:cNvSpPr txBox="1"/>
          <p:nvPr/>
        </p:nvSpPr>
        <p:spPr>
          <a:xfrm>
            <a:off x="4457367" y="3429000"/>
            <a:ext cx="3077857"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000" dirty="0">
                <a:solidFill>
                  <a:schemeClr val="dk1"/>
                </a:solidFill>
                <a:latin typeface="Calibri"/>
                <a:ea typeface="Calibri"/>
                <a:cs typeface="Calibri"/>
                <a:sym typeface="Calibri"/>
              </a:rPr>
              <a:t> </a:t>
            </a:r>
            <a:r>
              <a:rPr lang="fr-FR" sz="3000" dirty="0" err="1">
                <a:solidFill>
                  <a:schemeClr val="dk1"/>
                </a:solidFill>
                <a:latin typeface="Calibri"/>
                <a:ea typeface="Calibri"/>
                <a:cs typeface="Calibri"/>
                <a:sym typeface="Calibri"/>
              </a:rPr>
              <a:t>Evacuatie</a:t>
            </a:r>
            <a:endParaRPr sz="3000" dirty="0"/>
          </a:p>
        </p:txBody>
      </p:sp>
      <p:sp>
        <p:nvSpPr>
          <p:cNvPr id="2" name="ZoneTexte 1">
            <a:extLst>
              <a:ext uri="{FF2B5EF4-FFF2-40B4-BE49-F238E27FC236}">
                <a16:creationId xmlns:a16="http://schemas.microsoft.com/office/drawing/2014/main" id="{FB94FAB8-EC7D-4527-B0C5-4B0E4A393EBF}"/>
              </a:ext>
            </a:extLst>
          </p:cNvPr>
          <p:cNvSpPr txBox="1"/>
          <p:nvPr/>
        </p:nvSpPr>
        <p:spPr>
          <a:xfrm>
            <a:off x="4003039" y="4062560"/>
            <a:ext cx="4003019" cy="2554545"/>
          </a:xfrm>
          <a:prstGeom prst="rect">
            <a:avLst/>
          </a:prstGeom>
          <a:noFill/>
        </p:spPr>
        <p:txBody>
          <a:bodyPr wrap="square" rtlCol="0">
            <a:spAutoFit/>
          </a:bodyPr>
          <a:lstStyle/>
          <a:p>
            <a:r>
              <a:rPr lang="nl-NL" sz="2000" dirty="0"/>
              <a:t>De lokalen moesten nu sneller worden ontruimd, terwijl een strikte methodologie werd gehandhaafd en een gecoördineerd beheer van de collecties werd gewaarborgd. </a:t>
            </a:r>
          </a:p>
          <a:p>
            <a:r>
              <a:rPr lang="nl-NL" sz="2000" dirty="0"/>
              <a:t>Tijdens het zoeken naar een nieuwe opslagplaats, werd het materiaal voorbereid voor de evacuatie.</a:t>
            </a:r>
            <a:endParaRPr lang="fr-FR" sz="2000" dirty="0"/>
          </a:p>
        </p:txBody>
      </p:sp>
      <p:pic>
        <p:nvPicPr>
          <p:cNvPr id="10" name="Google Shape;252;p14" descr="Une image contenant intérieur, plafond, plusieurs&#10;&#10;Description générée automatiquement">
            <a:extLst>
              <a:ext uri="{FF2B5EF4-FFF2-40B4-BE49-F238E27FC236}">
                <a16:creationId xmlns:a16="http://schemas.microsoft.com/office/drawing/2014/main" id="{CE09263A-CAE5-4336-81B6-6503388E1D59}"/>
              </a:ext>
            </a:extLst>
          </p:cNvPr>
          <p:cNvPicPr preferRelativeResize="0"/>
          <p:nvPr/>
        </p:nvPicPr>
        <p:blipFill rotWithShape="1">
          <a:blip r:embed="rId6">
            <a:alphaModFix/>
          </a:blip>
          <a:srcRect b="18644"/>
          <a:stretch/>
        </p:blipFill>
        <p:spPr>
          <a:xfrm>
            <a:off x="8006058" y="3738623"/>
            <a:ext cx="4132503" cy="2942881"/>
          </a:xfrm>
          <a:prstGeom prst="rect">
            <a:avLst/>
          </a:prstGeom>
          <a:noFill/>
          <a:ln>
            <a:noFill/>
          </a:ln>
        </p:spPr>
      </p:pic>
      <p:pic>
        <p:nvPicPr>
          <p:cNvPr id="11" name="Google Shape;254;p14" descr="Une image contenant intérieur, plancher, étape&#10;&#10;Description générée automatiquement">
            <a:extLst>
              <a:ext uri="{FF2B5EF4-FFF2-40B4-BE49-F238E27FC236}">
                <a16:creationId xmlns:a16="http://schemas.microsoft.com/office/drawing/2014/main" id="{24774FD5-2DE1-4154-AFCC-0FBFD615D2D9}"/>
              </a:ext>
            </a:extLst>
          </p:cNvPr>
          <p:cNvPicPr preferRelativeResize="0"/>
          <p:nvPr/>
        </p:nvPicPr>
        <p:blipFill rotWithShape="1">
          <a:blip r:embed="rId7">
            <a:alphaModFix/>
          </a:blip>
          <a:srcRect l="795" r="18123" b="14667"/>
          <a:stretch/>
        </p:blipFill>
        <p:spPr>
          <a:xfrm>
            <a:off x="25678" y="3738623"/>
            <a:ext cx="3960855" cy="2942881"/>
          </a:xfrm>
          <a:prstGeom prst="rect">
            <a:avLst/>
          </a:prstGeom>
          <a:noFill/>
          <a:ln>
            <a:noFill/>
          </a:ln>
        </p:spPr>
      </p:pic>
      <p:pic>
        <p:nvPicPr>
          <p:cNvPr id="13" name="Image 12" descr="AWaP_Logo.jpg">
            <a:extLst>
              <a:ext uri="{FF2B5EF4-FFF2-40B4-BE49-F238E27FC236}">
                <a16:creationId xmlns:a16="http://schemas.microsoft.com/office/drawing/2014/main" id="{76EA391F-AAB2-497E-AD4F-356D972DA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11337" t="16495" r="8257" b="14418"/>
          <a:stretch>
            <a:fillRect/>
          </a:stretch>
        </p:blipFill>
        <p:spPr bwMode="auto">
          <a:xfrm>
            <a:off x="-2" y="6441858"/>
            <a:ext cx="937549" cy="4223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2866</TotalTime>
  <Words>2531</Words>
  <Application>Microsoft Office PowerPoint</Application>
  <PresentationFormat>Grand écran</PresentationFormat>
  <Paragraphs>215</Paragraphs>
  <Slides>21</Slides>
  <Notes>20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21</vt:i4>
      </vt:variant>
    </vt:vector>
  </HeadingPairs>
  <TitlesOfParts>
    <vt:vector size="26" baseType="lpstr">
      <vt:lpstr>Arial</vt:lpstr>
      <vt:lpstr>Calibri</vt:lpstr>
      <vt:lpstr>Calibri Light</vt:lpstr>
      <vt:lpstr>Wingdings</vt:lpstr>
      <vt:lpstr>Thème Office</vt:lpstr>
      <vt:lpstr>Le relèvement après le sinistre</vt:lpstr>
      <vt:lpstr>INTRODUCTION</vt:lpstr>
      <vt:lpstr>Présentation PowerPoint</vt:lpstr>
      <vt:lpstr>Présentation PowerPoint</vt:lpstr>
      <vt:lpstr>Présentation PowerPoint</vt:lpstr>
      <vt:lpstr>Présentation PowerPoint</vt:lpstr>
      <vt:lpstr>24 juillet 2021</vt:lpstr>
      <vt:lpstr>Présentation PowerPoint</vt:lpstr>
      <vt:lpstr>Présentation PowerPoint</vt:lpstr>
      <vt:lpstr>Présentation PowerPoint</vt:lpstr>
      <vt:lpstr>Présentation PowerPoint</vt:lpstr>
      <vt:lpst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relèvement après le sinistre</dc:title>
  <dc:creator>BARNICH Anne-Sophie</dc:creator>
  <cp:lastModifiedBy>BARNICH Anne-Sophie</cp:lastModifiedBy>
  <cp:revision>79</cp:revision>
  <dcterms:created xsi:type="dcterms:W3CDTF">2022-04-25T09:52:44Z</dcterms:created>
  <dcterms:modified xsi:type="dcterms:W3CDTF">2022-04-27T17:17:18Z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7a477d1-147d-4e34-b5e3-7b26d2f44870_Enabled">
    <vt:lpwstr>true</vt:lpwstr>
  </property>
  <property fmtid="{D5CDD505-2E9C-101B-9397-08002B2CF9AE}" pid="3" name="MSIP_Label_97a477d1-147d-4e34-b5e3-7b26d2f44870_SetDate">
    <vt:lpwstr>2022-04-25T09:52:44Z</vt:lpwstr>
  </property>
  <property fmtid="{D5CDD505-2E9C-101B-9397-08002B2CF9AE}" pid="4" name="MSIP_Label_97a477d1-147d-4e34-b5e3-7b26d2f44870_Method">
    <vt:lpwstr>Standard</vt:lpwstr>
  </property>
  <property fmtid="{D5CDD505-2E9C-101B-9397-08002B2CF9AE}" pid="5" name="MSIP_Label_97a477d1-147d-4e34-b5e3-7b26d2f44870_Name">
    <vt:lpwstr>97a477d1-147d-4e34-b5e3-7b26d2f44870</vt:lpwstr>
  </property>
  <property fmtid="{D5CDD505-2E9C-101B-9397-08002B2CF9AE}" pid="6" name="MSIP_Label_97a477d1-147d-4e34-b5e3-7b26d2f44870_SiteId">
    <vt:lpwstr>1f816a84-7aa6-4a56-b22a-7b3452fa8681</vt:lpwstr>
  </property>
  <property fmtid="{D5CDD505-2E9C-101B-9397-08002B2CF9AE}" pid="7" name="MSIP_Label_97a477d1-147d-4e34-b5e3-7b26d2f44870_ActionId">
    <vt:lpwstr>4ecd28d8-6709-4791-930a-02de67bfeb16</vt:lpwstr>
  </property>
  <property fmtid="{D5CDD505-2E9C-101B-9397-08002B2CF9AE}" pid="8" name="MSIP_Label_97a477d1-147d-4e34-b5e3-7b26d2f44870_ContentBits">
    <vt:lpwstr>0</vt:lpwstr>
  </property>
</Properties>
</file>