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1"/>
  </p:notesMasterIdLst>
  <p:sldIdLst>
    <p:sldId id="257" r:id="rId5"/>
    <p:sldId id="265" r:id="rId6"/>
    <p:sldId id="258" r:id="rId7"/>
    <p:sldId id="266" r:id="rId8"/>
    <p:sldId id="267" r:id="rId9"/>
    <p:sldId id="270" r:id="rId10"/>
    <p:sldId id="271" r:id="rId11"/>
    <p:sldId id="269" r:id="rId12"/>
    <p:sldId id="272" r:id="rId13"/>
    <p:sldId id="273" r:id="rId14"/>
    <p:sldId id="274" r:id="rId15"/>
    <p:sldId id="275" r:id="rId16"/>
    <p:sldId id="278" r:id="rId17"/>
    <p:sldId id="276" r:id="rId18"/>
    <p:sldId id="277" r:id="rId19"/>
    <p:sldId id="262" r:id="rId20"/>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42672" autoAdjust="0"/>
  </p:normalViewPr>
  <p:slideViewPr>
    <p:cSldViewPr snapToGrid="0" snapToObjects="1">
      <p:cViewPr varScale="1">
        <p:scale>
          <a:sx n="30" d="100"/>
          <a:sy n="30" d="100"/>
        </p:scale>
        <p:origin x="189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F9C2F9-99A9-44E1-9380-9496EB0C5A0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5408F0C-02B2-4831-9BBA-88F786CCDD88}">
      <dgm:prSet/>
      <dgm:spPr/>
      <dgm:t>
        <a:bodyPr/>
        <a:lstStyle/>
        <a:p>
          <a:r>
            <a:rPr lang="nl-BE"/>
            <a:t>ECCE! traject</a:t>
          </a:r>
          <a:endParaRPr lang="en-US"/>
        </a:p>
      </dgm:t>
    </dgm:pt>
    <dgm:pt modelId="{EB99A4B3-45BF-4F1E-99A7-DBB99128AD71}" type="parTrans" cxnId="{532B8ED4-4C74-4B71-9633-0BAA998D4107}">
      <dgm:prSet/>
      <dgm:spPr/>
      <dgm:t>
        <a:bodyPr/>
        <a:lstStyle/>
        <a:p>
          <a:endParaRPr lang="en-US"/>
        </a:p>
      </dgm:t>
    </dgm:pt>
    <dgm:pt modelId="{A92BD37D-974F-47B9-A075-80610C7598AB}" type="sibTrans" cxnId="{532B8ED4-4C74-4B71-9633-0BAA998D4107}">
      <dgm:prSet/>
      <dgm:spPr/>
      <dgm:t>
        <a:bodyPr/>
        <a:lstStyle/>
        <a:p>
          <a:endParaRPr lang="en-US"/>
        </a:p>
      </dgm:t>
    </dgm:pt>
    <dgm:pt modelId="{35ECA3DC-C4BB-4F66-9AB8-44474CC002CC}">
      <dgm:prSet/>
      <dgm:spPr/>
      <dgm:t>
        <a:bodyPr/>
        <a:lstStyle/>
        <a:p>
          <a:r>
            <a:rPr lang="nl-BE"/>
            <a:t>DICE</a:t>
          </a:r>
          <a:endParaRPr lang="en-US"/>
        </a:p>
      </dgm:t>
    </dgm:pt>
    <dgm:pt modelId="{964D70AB-6852-4F15-9C79-1A8B53F968FC}" type="parTrans" cxnId="{DF9346E3-BE80-4EAF-81C3-3577919B621B}">
      <dgm:prSet/>
      <dgm:spPr/>
      <dgm:t>
        <a:bodyPr/>
        <a:lstStyle/>
        <a:p>
          <a:endParaRPr lang="en-US"/>
        </a:p>
      </dgm:t>
    </dgm:pt>
    <dgm:pt modelId="{4E06407E-ABFC-4905-8662-DABAD2379A85}" type="sibTrans" cxnId="{DF9346E3-BE80-4EAF-81C3-3577919B621B}">
      <dgm:prSet/>
      <dgm:spPr/>
      <dgm:t>
        <a:bodyPr/>
        <a:lstStyle/>
        <a:p>
          <a:endParaRPr lang="en-US"/>
        </a:p>
      </dgm:t>
    </dgm:pt>
    <dgm:pt modelId="{CCD7152D-65F4-408C-AFFD-6DE2A8F3FD91}">
      <dgm:prSet/>
      <dgm:spPr/>
      <dgm:t>
        <a:bodyPr/>
        <a:lstStyle/>
        <a:p>
          <a:r>
            <a:rPr lang="nl-BE"/>
            <a:t>Hoe schrijft u een calamiteitenplan? : website erfgoedwijzer</a:t>
          </a:r>
          <a:endParaRPr lang="en-US"/>
        </a:p>
      </dgm:t>
    </dgm:pt>
    <dgm:pt modelId="{32B27CC4-A9E1-47CA-99E2-018765D4837A}" type="parTrans" cxnId="{6B7347A3-BD0E-429A-972F-407BE89E023D}">
      <dgm:prSet/>
      <dgm:spPr/>
      <dgm:t>
        <a:bodyPr/>
        <a:lstStyle/>
        <a:p>
          <a:endParaRPr lang="en-US"/>
        </a:p>
      </dgm:t>
    </dgm:pt>
    <dgm:pt modelId="{DF078915-2074-4B99-A95F-A4474AE99C56}" type="sibTrans" cxnId="{6B7347A3-BD0E-429A-972F-407BE89E023D}">
      <dgm:prSet/>
      <dgm:spPr/>
      <dgm:t>
        <a:bodyPr/>
        <a:lstStyle/>
        <a:p>
          <a:endParaRPr lang="en-US"/>
        </a:p>
      </dgm:t>
    </dgm:pt>
    <dgm:pt modelId="{3320F717-D1E0-4511-B132-E7F7DED99DCB}">
      <dgm:prSet/>
      <dgm:spPr/>
      <dgm:t>
        <a:bodyPr/>
        <a:lstStyle/>
        <a:p>
          <a:r>
            <a:rPr lang="nl-BE"/>
            <a:t>Meewerken aan publicaties</a:t>
          </a:r>
          <a:endParaRPr lang="en-US"/>
        </a:p>
      </dgm:t>
    </dgm:pt>
    <dgm:pt modelId="{CE705834-6E80-4E9E-BEEC-FFA0E206F963}" type="parTrans" cxnId="{AE88DD68-CC1F-4F2F-8AE4-0A5DB3CA341D}">
      <dgm:prSet/>
      <dgm:spPr/>
      <dgm:t>
        <a:bodyPr/>
        <a:lstStyle/>
        <a:p>
          <a:endParaRPr lang="en-US"/>
        </a:p>
      </dgm:t>
    </dgm:pt>
    <dgm:pt modelId="{1610B539-F328-4D1E-B093-910790EF390C}" type="sibTrans" cxnId="{AE88DD68-CC1F-4F2F-8AE4-0A5DB3CA341D}">
      <dgm:prSet/>
      <dgm:spPr/>
      <dgm:t>
        <a:bodyPr/>
        <a:lstStyle/>
        <a:p>
          <a:endParaRPr lang="en-US"/>
        </a:p>
      </dgm:t>
    </dgm:pt>
    <dgm:pt modelId="{E08345AF-BD92-4B0B-9410-C724935A75A1}">
      <dgm:prSet/>
      <dgm:spPr/>
      <dgm:t>
        <a:bodyPr/>
        <a:lstStyle/>
        <a:p>
          <a:r>
            <a:rPr lang="nl-BE"/>
            <a:t>Juni 2021: oprichting calamiteitendenktank</a:t>
          </a:r>
          <a:endParaRPr lang="en-US"/>
        </a:p>
      </dgm:t>
    </dgm:pt>
    <dgm:pt modelId="{76073168-4281-4982-A7E6-5E18E09D92EC}" type="parTrans" cxnId="{07278C31-280A-4DED-A871-E8F799A4E2A4}">
      <dgm:prSet/>
      <dgm:spPr/>
      <dgm:t>
        <a:bodyPr/>
        <a:lstStyle/>
        <a:p>
          <a:endParaRPr lang="en-US"/>
        </a:p>
      </dgm:t>
    </dgm:pt>
    <dgm:pt modelId="{5A7D2EF0-F996-4C52-88F0-D41CA10D884E}" type="sibTrans" cxnId="{07278C31-280A-4DED-A871-E8F799A4E2A4}">
      <dgm:prSet/>
      <dgm:spPr/>
      <dgm:t>
        <a:bodyPr/>
        <a:lstStyle/>
        <a:p>
          <a:endParaRPr lang="en-US"/>
        </a:p>
      </dgm:t>
    </dgm:pt>
    <dgm:pt modelId="{C76022A9-EF53-4EA4-A10D-841DDF7CBAAD}" type="pres">
      <dgm:prSet presAssocID="{71F9C2F9-99A9-44E1-9380-9496EB0C5A00}" presName="vert0" presStyleCnt="0">
        <dgm:presLayoutVars>
          <dgm:dir/>
          <dgm:animOne val="branch"/>
          <dgm:animLvl val="lvl"/>
        </dgm:presLayoutVars>
      </dgm:prSet>
      <dgm:spPr/>
    </dgm:pt>
    <dgm:pt modelId="{0E585A23-E68F-4978-84DF-319B4B04ACB9}" type="pres">
      <dgm:prSet presAssocID="{85408F0C-02B2-4831-9BBA-88F786CCDD88}" presName="thickLine" presStyleLbl="alignNode1" presStyleIdx="0" presStyleCnt="5"/>
      <dgm:spPr/>
    </dgm:pt>
    <dgm:pt modelId="{454A6DC1-DD8E-480C-94E1-5BD5DF0B84F8}" type="pres">
      <dgm:prSet presAssocID="{85408F0C-02B2-4831-9BBA-88F786CCDD88}" presName="horz1" presStyleCnt="0"/>
      <dgm:spPr/>
    </dgm:pt>
    <dgm:pt modelId="{07588452-EE61-4FE3-B2B8-6BD343E0C51F}" type="pres">
      <dgm:prSet presAssocID="{85408F0C-02B2-4831-9BBA-88F786CCDD88}" presName="tx1" presStyleLbl="revTx" presStyleIdx="0" presStyleCnt="5"/>
      <dgm:spPr/>
    </dgm:pt>
    <dgm:pt modelId="{D6AB3BEE-EC22-464A-86A9-290CEA91EA94}" type="pres">
      <dgm:prSet presAssocID="{85408F0C-02B2-4831-9BBA-88F786CCDD88}" presName="vert1" presStyleCnt="0"/>
      <dgm:spPr/>
    </dgm:pt>
    <dgm:pt modelId="{9736D07C-82EE-410C-A02C-B74ABD620833}" type="pres">
      <dgm:prSet presAssocID="{35ECA3DC-C4BB-4F66-9AB8-44474CC002CC}" presName="thickLine" presStyleLbl="alignNode1" presStyleIdx="1" presStyleCnt="5"/>
      <dgm:spPr/>
    </dgm:pt>
    <dgm:pt modelId="{C0C7DF6D-161A-4325-8F29-56477702C195}" type="pres">
      <dgm:prSet presAssocID="{35ECA3DC-C4BB-4F66-9AB8-44474CC002CC}" presName="horz1" presStyleCnt="0"/>
      <dgm:spPr/>
    </dgm:pt>
    <dgm:pt modelId="{442FA657-1178-4FBD-AEE5-DF0A00A9BC85}" type="pres">
      <dgm:prSet presAssocID="{35ECA3DC-C4BB-4F66-9AB8-44474CC002CC}" presName="tx1" presStyleLbl="revTx" presStyleIdx="1" presStyleCnt="5"/>
      <dgm:spPr/>
    </dgm:pt>
    <dgm:pt modelId="{2295EF9F-E7C4-43F5-BB58-75A7A861AB9D}" type="pres">
      <dgm:prSet presAssocID="{35ECA3DC-C4BB-4F66-9AB8-44474CC002CC}" presName="vert1" presStyleCnt="0"/>
      <dgm:spPr/>
    </dgm:pt>
    <dgm:pt modelId="{CAD19C17-73FB-4B10-93A4-C89A9DFA3A83}" type="pres">
      <dgm:prSet presAssocID="{CCD7152D-65F4-408C-AFFD-6DE2A8F3FD91}" presName="thickLine" presStyleLbl="alignNode1" presStyleIdx="2" presStyleCnt="5"/>
      <dgm:spPr/>
    </dgm:pt>
    <dgm:pt modelId="{12A6FFDA-461B-404E-963D-C113D7C37C59}" type="pres">
      <dgm:prSet presAssocID="{CCD7152D-65F4-408C-AFFD-6DE2A8F3FD91}" presName="horz1" presStyleCnt="0"/>
      <dgm:spPr/>
    </dgm:pt>
    <dgm:pt modelId="{F3BAA1E2-F08B-4D74-8271-BB0D6ABB6613}" type="pres">
      <dgm:prSet presAssocID="{CCD7152D-65F4-408C-AFFD-6DE2A8F3FD91}" presName="tx1" presStyleLbl="revTx" presStyleIdx="2" presStyleCnt="5"/>
      <dgm:spPr/>
    </dgm:pt>
    <dgm:pt modelId="{5372985C-00FC-40E6-9B86-73BC0883A71B}" type="pres">
      <dgm:prSet presAssocID="{CCD7152D-65F4-408C-AFFD-6DE2A8F3FD91}" presName="vert1" presStyleCnt="0"/>
      <dgm:spPr/>
    </dgm:pt>
    <dgm:pt modelId="{CB3DC21A-2031-4FC8-854A-B905CA4960BD}" type="pres">
      <dgm:prSet presAssocID="{3320F717-D1E0-4511-B132-E7F7DED99DCB}" presName="thickLine" presStyleLbl="alignNode1" presStyleIdx="3" presStyleCnt="5"/>
      <dgm:spPr/>
    </dgm:pt>
    <dgm:pt modelId="{3D0C02EE-0388-45D3-BA49-D8B1C92AE3BF}" type="pres">
      <dgm:prSet presAssocID="{3320F717-D1E0-4511-B132-E7F7DED99DCB}" presName="horz1" presStyleCnt="0"/>
      <dgm:spPr/>
    </dgm:pt>
    <dgm:pt modelId="{0547924D-CA9C-42C6-A28A-7AA545510857}" type="pres">
      <dgm:prSet presAssocID="{3320F717-D1E0-4511-B132-E7F7DED99DCB}" presName="tx1" presStyleLbl="revTx" presStyleIdx="3" presStyleCnt="5"/>
      <dgm:spPr/>
    </dgm:pt>
    <dgm:pt modelId="{BAD7D3E8-12F2-4883-B808-2A79D09C74AA}" type="pres">
      <dgm:prSet presAssocID="{3320F717-D1E0-4511-B132-E7F7DED99DCB}" presName="vert1" presStyleCnt="0"/>
      <dgm:spPr/>
    </dgm:pt>
    <dgm:pt modelId="{E0DEE6DB-B387-4D8F-828F-259294571774}" type="pres">
      <dgm:prSet presAssocID="{E08345AF-BD92-4B0B-9410-C724935A75A1}" presName="thickLine" presStyleLbl="alignNode1" presStyleIdx="4" presStyleCnt="5"/>
      <dgm:spPr/>
    </dgm:pt>
    <dgm:pt modelId="{A94075B4-5EFC-4111-9353-5C43292F86BC}" type="pres">
      <dgm:prSet presAssocID="{E08345AF-BD92-4B0B-9410-C724935A75A1}" presName="horz1" presStyleCnt="0"/>
      <dgm:spPr/>
    </dgm:pt>
    <dgm:pt modelId="{78B2101E-A39C-4CB2-A233-91B4536A3434}" type="pres">
      <dgm:prSet presAssocID="{E08345AF-BD92-4B0B-9410-C724935A75A1}" presName="tx1" presStyleLbl="revTx" presStyleIdx="4" presStyleCnt="5"/>
      <dgm:spPr/>
    </dgm:pt>
    <dgm:pt modelId="{393C9AD7-5D70-463A-8659-7BEEA3971301}" type="pres">
      <dgm:prSet presAssocID="{E08345AF-BD92-4B0B-9410-C724935A75A1}" presName="vert1" presStyleCnt="0"/>
      <dgm:spPr/>
    </dgm:pt>
  </dgm:ptLst>
  <dgm:cxnLst>
    <dgm:cxn modelId="{CC3BC626-9FC1-4D1C-A804-DC9357B758B9}" type="presOf" srcId="{35ECA3DC-C4BB-4F66-9AB8-44474CC002CC}" destId="{442FA657-1178-4FBD-AEE5-DF0A00A9BC85}" srcOrd="0" destOrd="0" presId="urn:microsoft.com/office/officeart/2008/layout/LinedList"/>
    <dgm:cxn modelId="{07278C31-280A-4DED-A871-E8F799A4E2A4}" srcId="{71F9C2F9-99A9-44E1-9380-9496EB0C5A00}" destId="{E08345AF-BD92-4B0B-9410-C724935A75A1}" srcOrd="4" destOrd="0" parTransId="{76073168-4281-4982-A7E6-5E18E09D92EC}" sibTransId="{5A7D2EF0-F996-4C52-88F0-D41CA10D884E}"/>
    <dgm:cxn modelId="{74638D62-EAF8-4329-B643-5FE4F3BAA3AC}" type="presOf" srcId="{71F9C2F9-99A9-44E1-9380-9496EB0C5A00}" destId="{C76022A9-EF53-4EA4-A10D-841DDF7CBAAD}" srcOrd="0" destOrd="0" presId="urn:microsoft.com/office/officeart/2008/layout/LinedList"/>
    <dgm:cxn modelId="{AE88DD68-CC1F-4F2F-8AE4-0A5DB3CA341D}" srcId="{71F9C2F9-99A9-44E1-9380-9496EB0C5A00}" destId="{3320F717-D1E0-4511-B132-E7F7DED99DCB}" srcOrd="3" destOrd="0" parTransId="{CE705834-6E80-4E9E-BEEC-FFA0E206F963}" sibTransId="{1610B539-F328-4D1E-B093-910790EF390C}"/>
    <dgm:cxn modelId="{ACB33F4A-72BE-4284-A20A-B2EF49733C7D}" type="presOf" srcId="{CCD7152D-65F4-408C-AFFD-6DE2A8F3FD91}" destId="{F3BAA1E2-F08B-4D74-8271-BB0D6ABB6613}" srcOrd="0" destOrd="0" presId="urn:microsoft.com/office/officeart/2008/layout/LinedList"/>
    <dgm:cxn modelId="{69EDC46A-212B-4762-BE8C-433C44C53B98}" type="presOf" srcId="{E08345AF-BD92-4B0B-9410-C724935A75A1}" destId="{78B2101E-A39C-4CB2-A233-91B4536A3434}" srcOrd="0" destOrd="0" presId="urn:microsoft.com/office/officeart/2008/layout/LinedList"/>
    <dgm:cxn modelId="{6B7347A3-BD0E-429A-972F-407BE89E023D}" srcId="{71F9C2F9-99A9-44E1-9380-9496EB0C5A00}" destId="{CCD7152D-65F4-408C-AFFD-6DE2A8F3FD91}" srcOrd="2" destOrd="0" parTransId="{32B27CC4-A9E1-47CA-99E2-018765D4837A}" sibTransId="{DF078915-2074-4B99-A95F-A4474AE99C56}"/>
    <dgm:cxn modelId="{7B7022A9-5C86-4526-8775-376A9D1C9667}" type="presOf" srcId="{85408F0C-02B2-4831-9BBA-88F786CCDD88}" destId="{07588452-EE61-4FE3-B2B8-6BD343E0C51F}" srcOrd="0" destOrd="0" presId="urn:microsoft.com/office/officeart/2008/layout/LinedList"/>
    <dgm:cxn modelId="{433089C9-2F97-4EB1-8500-AC4969541127}" type="presOf" srcId="{3320F717-D1E0-4511-B132-E7F7DED99DCB}" destId="{0547924D-CA9C-42C6-A28A-7AA545510857}" srcOrd="0" destOrd="0" presId="urn:microsoft.com/office/officeart/2008/layout/LinedList"/>
    <dgm:cxn modelId="{532B8ED4-4C74-4B71-9633-0BAA998D4107}" srcId="{71F9C2F9-99A9-44E1-9380-9496EB0C5A00}" destId="{85408F0C-02B2-4831-9BBA-88F786CCDD88}" srcOrd="0" destOrd="0" parTransId="{EB99A4B3-45BF-4F1E-99A7-DBB99128AD71}" sibTransId="{A92BD37D-974F-47B9-A075-80610C7598AB}"/>
    <dgm:cxn modelId="{DF9346E3-BE80-4EAF-81C3-3577919B621B}" srcId="{71F9C2F9-99A9-44E1-9380-9496EB0C5A00}" destId="{35ECA3DC-C4BB-4F66-9AB8-44474CC002CC}" srcOrd="1" destOrd="0" parTransId="{964D70AB-6852-4F15-9C79-1A8B53F968FC}" sibTransId="{4E06407E-ABFC-4905-8662-DABAD2379A85}"/>
    <dgm:cxn modelId="{77B8A417-8A4C-4CFB-BD8A-F20D73684F9B}" type="presParOf" srcId="{C76022A9-EF53-4EA4-A10D-841DDF7CBAAD}" destId="{0E585A23-E68F-4978-84DF-319B4B04ACB9}" srcOrd="0" destOrd="0" presId="urn:microsoft.com/office/officeart/2008/layout/LinedList"/>
    <dgm:cxn modelId="{C393A855-BD54-484C-86F4-21AC4524A787}" type="presParOf" srcId="{C76022A9-EF53-4EA4-A10D-841DDF7CBAAD}" destId="{454A6DC1-DD8E-480C-94E1-5BD5DF0B84F8}" srcOrd="1" destOrd="0" presId="urn:microsoft.com/office/officeart/2008/layout/LinedList"/>
    <dgm:cxn modelId="{08BC3D2B-88F8-4CE1-B825-C38B95966F6E}" type="presParOf" srcId="{454A6DC1-DD8E-480C-94E1-5BD5DF0B84F8}" destId="{07588452-EE61-4FE3-B2B8-6BD343E0C51F}" srcOrd="0" destOrd="0" presId="urn:microsoft.com/office/officeart/2008/layout/LinedList"/>
    <dgm:cxn modelId="{70905AF9-0702-44AC-A3E5-95E99D8C468E}" type="presParOf" srcId="{454A6DC1-DD8E-480C-94E1-5BD5DF0B84F8}" destId="{D6AB3BEE-EC22-464A-86A9-290CEA91EA94}" srcOrd="1" destOrd="0" presId="urn:microsoft.com/office/officeart/2008/layout/LinedList"/>
    <dgm:cxn modelId="{BF517D36-E242-4DFB-88AD-DAC1B23417A0}" type="presParOf" srcId="{C76022A9-EF53-4EA4-A10D-841DDF7CBAAD}" destId="{9736D07C-82EE-410C-A02C-B74ABD620833}" srcOrd="2" destOrd="0" presId="urn:microsoft.com/office/officeart/2008/layout/LinedList"/>
    <dgm:cxn modelId="{E6F3BC1B-F5D8-497D-A44C-04F3665A9392}" type="presParOf" srcId="{C76022A9-EF53-4EA4-A10D-841DDF7CBAAD}" destId="{C0C7DF6D-161A-4325-8F29-56477702C195}" srcOrd="3" destOrd="0" presId="urn:microsoft.com/office/officeart/2008/layout/LinedList"/>
    <dgm:cxn modelId="{78718121-6DA8-48D8-9F89-AAB34DFD14B3}" type="presParOf" srcId="{C0C7DF6D-161A-4325-8F29-56477702C195}" destId="{442FA657-1178-4FBD-AEE5-DF0A00A9BC85}" srcOrd="0" destOrd="0" presId="urn:microsoft.com/office/officeart/2008/layout/LinedList"/>
    <dgm:cxn modelId="{FE47E83C-ECFD-4231-A3C6-195E7229CB6D}" type="presParOf" srcId="{C0C7DF6D-161A-4325-8F29-56477702C195}" destId="{2295EF9F-E7C4-43F5-BB58-75A7A861AB9D}" srcOrd="1" destOrd="0" presId="urn:microsoft.com/office/officeart/2008/layout/LinedList"/>
    <dgm:cxn modelId="{871EB26F-BAEA-4AF9-847F-E8BF33FDB585}" type="presParOf" srcId="{C76022A9-EF53-4EA4-A10D-841DDF7CBAAD}" destId="{CAD19C17-73FB-4B10-93A4-C89A9DFA3A83}" srcOrd="4" destOrd="0" presId="urn:microsoft.com/office/officeart/2008/layout/LinedList"/>
    <dgm:cxn modelId="{071A5055-8EC2-43E3-9E14-2348B25A9C72}" type="presParOf" srcId="{C76022A9-EF53-4EA4-A10D-841DDF7CBAAD}" destId="{12A6FFDA-461B-404E-963D-C113D7C37C59}" srcOrd="5" destOrd="0" presId="urn:microsoft.com/office/officeart/2008/layout/LinedList"/>
    <dgm:cxn modelId="{F80F4EFD-034B-47B2-B767-8AC1DCC6CE77}" type="presParOf" srcId="{12A6FFDA-461B-404E-963D-C113D7C37C59}" destId="{F3BAA1E2-F08B-4D74-8271-BB0D6ABB6613}" srcOrd="0" destOrd="0" presId="urn:microsoft.com/office/officeart/2008/layout/LinedList"/>
    <dgm:cxn modelId="{DD5C439D-ED31-4254-89DF-0CC72186695C}" type="presParOf" srcId="{12A6FFDA-461B-404E-963D-C113D7C37C59}" destId="{5372985C-00FC-40E6-9B86-73BC0883A71B}" srcOrd="1" destOrd="0" presId="urn:microsoft.com/office/officeart/2008/layout/LinedList"/>
    <dgm:cxn modelId="{7B7F1364-FD16-4246-8057-D698DB5A7CD6}" type="presParOf" srcId="{C76022A9-EF53-4EA4-A10D-841DDF7CBAAD}" destId="{CB3DC21A-2031-4FC8-854A-B905CA4960BD}" srcOrd="6" destOrd="0" presId="urn:microsoft.com/office/officeart/2008/layout/LinedList"/>
    <dgm:cxn modelId="{7EA9DD8B-7160-4733-851B-6E64813C096B}" type="presParOf" srcId="{C76022A9-EF53-4EA4-A10D-841DDF7CBAAD}" destId="{3D0C02EE-0388-45D3-BA49-D8B1C92AE3BF}" srcOrd="7" destOrd="0" presId="urn:microsoft.com/office/officeart/2008/layout/LinedList"/>
    <dgm:cxn modelId="{F6DDF910-367C-44FF-931F-047645D45572}" type="presParOf" srcId="{3D0C02EE-0388-45D3-BA49-D8B1C92AE3BF}" destId="{0547924D-CA9C-42C6-A28A-7AA545510857}" srcOrd="0" destOrd="0" presId="urn:microsoft.com/office/officeart/2008/layout/LinedList"/>
    <dgm:cxn modelId="{BACDF624-2843-4609-8344-1F850566AAC0}" type="presParOf" srcId="{3D0C02EE-0388-45D3-BA49-D8B1C92AE3BF}" destId="{BAD7D3E8-12F2-4883-B808-2A79D09C74AA}" srcOrd="1" destOrd="0" presId="urn:microsoft.com/office/officeart/2008/layout/LinedList"/>
    <dgm:cxn modelId="{2552854F-1912-4A33-8A58-FB8899251452}" type="presParOf" srcId="{C76022A9-EF53-4EA4-A10D-841DDF7CBAAD}" destId="{E0DEE6DB-B387-4D8F-828F-259294571774}" srcOrd="8" destOrd="0" presId="urn:microsoft.com/office/officeart/2008/layout/LinedList"/>
    <dgm:cxn modelId="{62E9AFAF-4415-4B3D-9EC3-85FE6875BFCD}" type="presParOf" srcId="{C76022A9-EF53-4EA4-A10D-841DDF7CBAAD}" destId="{A94075B4-5EFC-4111-9353-5C43292F86BC}" srcOrd="9" destOrd="0" presId="urn:microsoft.com/office/officeart/2008/layout/LinedList"/>
    <dgm:cxn modelId="{90895799-FD1C-4008-8124-9B34A0BE7D2F}" type="presParOf" srcId="{A94075B4-5EFC-4111-9353-5C43292F86BC}" destId="{78B2101E-A39C-4CB2-A233-91B4536A3434}" srcOrd="0" destOrd="0" presId="urn:microsoft.com/office/officeart/2008/layout/LinedList"/>
    <dgm:cxn modelId="{A797F0F0-C7EE-4409-811D-C47724978AFC}" type="presParOf" srcId="{A94075B4-5EFC-4111-9353-5C43292F86BC}" destId="{393C9AD7-5D70-463A-8659-7BEEA397130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585A23-E68F-4978-84DF-319B4B04ACB9}">
      <dsp:nvSpPr>
        <dsp:cNvPr id="0" name=""/>
        <dsp:cNvSpPr/>
      </dsp:nvSpPr>
      <dsp:spPr>
        <a:xfrm>
          <a:off x="0" y="531"/>
          <a:ext cx="3886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588452-EE61-4FE3-B2B8-6BD343E0C51F}">
      <dsp:nvSpPr>
        <dsp:cNvPr id="0" name=""/>
        <dsp:cNvSpPr/>
      </dsp:nvSpPr>
      <dsp:spPr>
        <a:xfrm>
          <a:off x="0" y="531"/>
          <a:ext cx="38862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BE" sz="2000" kern="1200"/>
            <a:t>ECCE! traject</a:t>
          </a:r>
          <a:endParaRPr lang="en-US" sz="2000" kern="1200"/>
        </a:p>
      </dsp:txBody>
      <dsp:txXfrm>
        <a:off x="0" y="531"/>
        <a:ext cx="3886200" cy="870055"/>
      </dsp:txXfrm>
    </dsp:sp>
    <dsp:sp modelId="{9736D07C-82EE-410C-A02C-B74ABD620833}">
      <dsp:nvSpPr>
        <dsp:cNvPr id="0" name=""/>
        <dsp:cNvSpPr/>
      </dsp:nvSpPr>
      <dsp:spPr>
        <a:xfrm>
          <a:off x="0" y="870586"/>
          <a:ext cx="3886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2FA657-1178-4FBD-AEE5-DF0A00A9BC85}">
      <dsp:nvSpPr>
        <dsp:cNvPr id="0" name=""/>
        <dsp:cNvSpPr/>
      </dsp:nvSpPr>
      <dsp:spPr>
        <a:xfrm>
          <a:off x="0" y="870586"/>
          <a:ext cx="38862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BE" sz="2000" kern="1200"/>
            <a:t>DICE</a:t>
          </a:r>
          <a:endParaRPr lang="en-US" sz="2000" kern="1200"/>
        </a:p>
      </dsp:txBody>
      <dsp:txXfrm>
        <a:off x="0" y="870586"/>
        <a:ext cx="3886200" cy="870055"/>
      </dsp:txXfrm>
    </dsp:sp>
    <dsp:sp modelId="{CAD19C17-73FB-4B10-93A4-C89A9DFA3A83}">
      <dsp:nvSpPr>
        <dsp:cNvPr id="0" name=""/>
        <dsp:cNvSpPr/>
      </dsp:nvSpPr>
      <dsp:spPr>
        <a:xfrm>
          <a:off x="0" y="1740641"/>
          <a:ext cx="3886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BAA1E2-F08B-4D74-8271-BB0D6ABB6613}">
      <dsp:nvSpPr>
        <dsp:cNvPr id="0" name=""/>
        <dsp:cNvSpPr/>
      </dsp:nvSpPr>
      <dsp:spPr>
        <a:xfrm>
          <a:off x="0" y="1740641"/>
          <a:ext cx="38862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BE" sz="2000" kern="1200"/>
            <a:t>Hoe schrijft u een calamiteitenplan? : website erfgoedwijzer</a:t>
          </a:r>
          <a:endParaRPr lang="en-US" sz="2000" kern="1200"/>
        </a:p>
      </dsp:txBody>
      <dsp:txXfrm>
        <a:off x="0" y="1740641"/>
        <a:ext cx="3886200" cy="870055"/>
      </dsp:txXfrm>
    </dsp:sp>
    <dsp:sp modelId="{CB3DC21A-2031-4FC8-854A-B905CA4960BD}">
      <dsp:nvSpPr>
        <dsp:cNvPr id="0" name=""/>
        <dsp:cNvSpPr/>
      </dsp:nvSpPr>
      <dsp:spPr>
        <a:xfrm>
          <a:off x="0" y="2610696"/>
          <a:ext cx="3886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47924D-CA9C-42C6-A28A-7AA545510857}">
      <dsp:nvSpPr>
        <dsp:cNvPr id="0" name=""/>
        <dsp:cNvSpPr/>
      </dsp:nvSpPr>
      <dsp:spPr>
        <a:xfrm>
          <a:off x="0" y="2610696"/>
          <a:ext cx="38862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BE" sz="2000" kern="1200"/>
            <a:t>Meewerken aan publicaties</a:t>
          </a:r>
          <a:endParaRPr lang="en-US" sz="2000" kern="1200"/>
        </a:p>
      </dsp:txBody>
      <dsp:txXfrm>
        <a:off x="0" y="2610696"/>
        <a:ext cx="3886200" cy="870055"/>
      </dsp:txXfrm>
    </dsp:sp>
    <dsp:sp modelId="{E0DEE6DB-B387-4D8F-828F-259294571774}">
      <dsp:nvSpPr>
        <dsp:cNvPr id="0" name=""/>
        <dsp:cNvSpPr/>
      </dsp:nvSpPr>
      <dsp:spPr>
        <a:xfrm>
          <a:off x="0" y="3480751"/>
          <a:ext cx="38862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2101E-A39C-4CB2-A233-91B4536A3434}">
      <dsp:nvSpPr>
        <dsp:cNvPr id="0" name=""/>
        <dsp:cNvSpPr/>
      </dsp:nvSpPr>
      <dsp:spPr>
        <a:xfrm>
          <a:off x="0" y="3480751"/>
          <a:ext cx="38862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nl-BE" sz="2000" kern="1200"/>
            <a:t>Juni 2021: oprichting calamiteitendenktank</a:t>
          </a:r>
          <a:endParaRPr lang="en-US" sz="2000" kern="1200"/>
        </a:p>
      </dsp:txBody>
      <dsp:txXfrm>
        <a:off x="0" y="3480751"/>
        <a:ext cx="3886200" cy="87005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45A4D-A95C-49B6-B3C0-32073A7B83B3}" type="datetimeFigureOut">
              <a:rPr lang="nl-BE" smtClean="0"/>
              <a:t>2/05/2022</a:t>
            </a:fld>
            <a:endParaRPr lang="nl-BE"/>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F82AAA-1860-4ABC-A8FE-DC45E70A81A7}" type="slidenum">
              <a:rPr lang="nl-BE" smtClean="0"/>
              <a:t>‹nr.›</a:t>
            </a:fld>
            <a:endParaRPr lang="nl-BE"/>
          </a:p>
        </p:txBody>
      </p:sp>
    </p:spTree>
    <p:extLst>
      <p:ext uri="{BB962C8B-B14F-4D97-AF65-F5344CB8AC3E}">
        <p14:creationId xmlns:p14="http://schemas.microsoft.com/office/powerpoint/2010/main" val="3447288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Kent u de serie Als de dijken breken? Deze serie is een Nederlands-Vlaamse coproductie en werd uitgezonden in 2016 door de Nederlandse en de Vlaamse openbare omroep. Persoonlijke smaak is hier niet relevant, ikzelf vond het een voorbeeld van Vlaamse melodrama, niet echt mijn cup of tea. Maar tegelijk vond ik de serie een sterk signaal, een wake-up call en hoopte ik dat we ook in de erfgoedsector de sense of </a:t>
            </a:r>
            <a:r>
              <a:rPr lang="nl-BE" dirty="0" err="1"/>
              <a:t>urgency</a:t>
            </a:r>
            <a:r>
              <a:rPr lang="nl-BE" dirty="0"/>
              <a:t> zouden aanvoelen om ons beter voor te bereiden op dergelijke calamiteiten. Helaas heeft de realiteit ons intussen ingehaald en is vorig jaar voornamelijk Wallonië hard getroffen door de wateroverlast van juli. IN Vlaanderen hebben we deze ramp aangegrepen om de sector beter voor te bereiden op een calamiteit en hiervoor de krachten te bundelen. </a:t>
            </a:r>
          </a:p>
        </p:txBody>
      </p:sp>
      <p:sp>
        <p:nvSpPr>
          <p:cNvPr id="4" name="Tijdelijke aanduiding voor dianummer 3"/>
          <p:cNvSpPr>
            <a:spLocks noGrp="1"/>
          </p:cNvSpPr>
          <p:nvPr>
            <p:ph type="sldNum" sz="quarter" idx="5"/>
          </p:nvPr>
        </p:nvSpPr>
        <p:spPr/>
        <p:txBody>
          <a:bodyPr/>
          <a:lstStyle/>
          <a:p>
            <a:fld id="{90F82AAA-1860-4ABC-A8FE-DC45E70A81A7}" type="slidenum">
              <a:rPr lang="nl-BE" smtClean="0"/>
              <a:t>2</a:t>
            </a:fld>
            <a:endParaRPr lang="nl-BE"/>
          </a:p>
        </p:txBody>
      </p:sp>
    </p:spTree>
    <p:extLst>
      <p:ext uri="{BB962C8B-B14F-4D97-AF65-F5344CB8AC3E}">
        <p14:creationId xmlns:p14="http://schemas.microsoft.com/office/powerpoint/2010/main" val="600244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0F82AAA-1860-4ABC-A8FE-DC45E70A81A7}" type="slidenum">
              <a:rPr lang="nl-BE" smtClean="0"/>
              <a:t>12</a:t>
            </a:fld>
            <a:endParaRPr lang="nl-BE"/>
          </a:p>
        </p:txBody>
      </p:sp>
    </p:spTree>
    <p:extLst>
      <p:ext uri="{BB962C8B-B14F-4D97-AF65-F5344CB8AC3E}">
        <p14:creationId xmlns:p14="http://schemas.microsoft.com/office/powerpoint/2010/main" val="1755162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We bereiden ook een brochure voor in samenwerking met alle actoren waaronder Onroerend Erfgoed en de Waalse collega’s met een overzicht van de actoren en de stappen die je onderneemt bij een calamiteit. </a:t>
            </a:r>
          </a:p>
          <a:p>
            <a:endParaRPr lang="nl-BE" dirty="0"/>
          </a:p>
        </p:txBody>
      </p:sp>
      <p:sp>
        <p:nvSpPr>
          <p:cNvPr id="4" name="Tijdelijke aanduiding voor dianummer 3"/>
          <p:cNvSpPr>
            <a:spLocks noGrp="1"/>
          </p:cNvSpPr>
          <p:nvPr>
            <p:ph type="sldNum" sz="quarter" idx="5"/>
          </p:nvPr>
        </p:nvSpPr>
        <p:spPr/>
        <p:txBody>
          <a:bodyPr/>
          <a:lstStyle/>
          <a:p>
            <a:fld id="{90F82AAA-1860-4ABC-A8FE-DC45E70A81A7}" type="slidenum">
              <a:rPr lang="nl-BE" smtClean="0"/>
              <a:t>13</a:t>
            </a:fld>
            <a:endParaRPr lang="nl-BE"/>
          </a:p>
        </p:txBody>
      </p:sp>
    </p:spTree>
    <p:extLst>
      <p:ext uri="{BB962C8B-B14F-4D97-AF65-F5344CB8AC3E}">
        <p14:creationId xmlns:p14="http://schemas.microsoft.com/office/powerpoint/2010/main" val="1525640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musea zoal MSK Gent, KMKG, Brugse musea, </a:t>
            </a:r>
          </a:p>
          <a:p>
            <a:r>
              <a:rPr lang="nl-BE" dirty="0"/>
              <a:t>Vorming: brandpreventie in kleine musea</a:t>
            </a:r>
          </a:p>
          <a:p>
            <a:r>
              <a:rPr lang="nl-BE" dirty="0"/>
              <a:t>Blue </a:t>
            </a:r>
            <a:r>
              <a:rPr lang="nl-BE" dirty="0" err="1"/>
              <a:t>Shield</a:t>
            </a:r>
            <a:endParaRPr lang="nl-BE" dirty="0"/>
          </a:p>
          <a:p>
            <a:endParaRPr lang="nl-BE" dirty="0"/>
          </a:p>
          <a:p>
            <a:r>
              <a:rPr lang="nl-BE" dirty="0"/>
              <a:t>In dat kader gaan we in het najaar een opleiding brandpreventie geven voor de kleinere musea, bereiden we een opleiding voor over ICT-veiligheid en samen met de politie van Gent, MSK en Ibrahim bereiden we een vorming voor over het toepassen van het barrièremodel diefstal van kunstcollecties. Volgend jaar bereiden we een vorming voor over activisme.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90F82AAA-1860-4ABC-A8FE-DC45E70A81A7}" type="slidenum">
              <a:rPr lang="nl-BE" smtClean="0"/>
              <a:t>14</a:t>
            </a:fld>
            <a:endParaRPr lang="nl-BE"/>
          </a:p>
        </p:txBody>
      </p:sp>
    </p:spTree>
    <p:extLst>
      <p:ext uri="{BB962C8B-B14F-4D97-AF65-F5344CB8AC3E}">
        <p14:creationId xmlns:p14="http://schemas.microsoft.com/office/powerpoint/2010/main" val="2506085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Naast de reeds vernoemde kan waarbij we het veld helpen, bieden we ook … </a:t>
            </a:r>
          </a:p>
        </p:txBody>
      </p:sp>
      <p:sp>
        <p:nvSpPr>
          <p:cNvPr id="4" name="Tijdelijke aanduiding voor dianummer 3"/>
          <p:cNvSpPr>
            <a:spLocks noGrp="1"/>
          </p:cNvSpPr>
          <p:nvPr>
            <p:ph type="sldNum" sz="quarter" idx="5"/>
          </p:nvPr>
        </p:nvSpPr>
        <p:spPr/>
        <p:txBody>
          <a:bodyPr/>
          <a:lstStyle/>
          <a:p>
            <a:fld id="{90F82AAA-1860-4ABC-A8FE-DC45E70A81A7}" type="slidenum">
              <a:rPr lang="nl-BE" smtClean="0"/>
              <a:t>15</a:t>
            </a:fld>
            <a:endParaRPr lang="nl-BE"/>
          </a:p>
        </p:txBody>
      </p:sp>
    </p:spTree>
    <p:extLst>
      <p:ext uri="{BB962C8B-B14F-4D97-AF65-F5344CB8AC3E}">
        <p14:creationId xmlns:p14="http://schemas.microsoft.com/office/powerpoint/2010/main" val="3297601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90F82AAA-1860-4ABC-A8FE-DC45E70A81A7}" type="slidenum">
              <a:rPr lang="nl-BE" smtClean="0"/>
              <a:t>16</a:t>
            </a:fld>
            <a:endParaRPr lang="nl-BE"/>
          </a:p>
        </p:txBody>
      </p:sp>
    </p:spTree>
    <p:extLst>
      <p:ext uri="{BB962C8B-B14F-4D97-AF65-F5344CB8AC3E}">
        <p14:creationId xmlns:p14="http://schemas.microsoft.com/office/powerpoint/2010/main" val="2221621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Ik breng eerst de inspanningen in kaart die FARO sinds de oprichting in 2008 heeft geleverd op het vlak van calamiteitenwerking of de voorbereiding/paraatheid in het veld bij een calamiteit. </a:t>
            </a:r>
          </a:p>
        </p:txBody>
      </p:sp>
      <p:sp>
        <p:nvSpPr>
          <p:cNvPr id="4" name="Tijdelijke aanduiding voor dianummer 3"/>
          <p:cNvSpPr>
            <a:spLocks noGrp="1"/>
          </p:cNvSpPr>
          <p:nvPr>
            <p:ph type="sldNum" sz="quarter" idx="5"/>
          </p:nvPr>
        </p:nvSpPr>
        <p:spPr/>
        <p:txBody>
          <a:bodyPr/>
          <a:lstStyle/>
          <a:p>
            <a:fld id="{90F82AAA-1860-4ABC-A8FE-DC45E70A81A7}" type="slidenum">
              <a:rPr lang="nl-BE" smtClean="0"/>
              <a:t>3</a:t>
            </a:fld>
            <a:endParaRPr lang="nl-BE"/>
          </a:p>
        </p:txBody>
      </p:sp>
    </p:spTree>
    <p:extLst>
      <p:ext uri="{BB962C8B-B14F-4D97-AF65-F5344CB8AC3E}">
        <p14:creationId xmlns:p14="http://schemas.microsoft.com/office/powerpoint/2010/main" val="1475268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 voorloper van FARO, Culturele Biografie Vlaanderen startte reeds het calamiteitentraject op  in 2005. Dat traject werd verdergezet door FARO, in 2008 opgericht als fusie tussen Culturele Biografie en het Vlaams centrum voor Volkscultuur. </a:t>
            </a:r>
            <a:br>
              <a:rPr lang="nl-BE" dirty="0"/>
            </a:br>
            <a:r>
              <a:rPr lang="nl-BE" dirty="0"/>
              <a:t>ECCE betekent eerste hulp bij calamiteiten aan cultureel erfgoed </a:t>
            </a:r>
          </a:p>
          <a:p>
            <a:endParaRPr lang="nl-BE" dirty="0"/>
          </a:p>
          <a:p>
            <a:r>
              <a:rPr lang="nl-BE" dirty="0"/>
              <a:t>Begin 2018 werd DICE gelanceerd, de Vlaamse databank voor incidenten aan cultureel erfgoed, naar het voorbeeld van de gelijknamige databank in Nederland, ontwikkeld door de RCE Nederland. </a:t>
            </a:r>
          </a:p>
          <a:p>
            <a:endParaRPr lang="nl-BE" dirty="0"/>
          </a:p>
          <a:p>
            <a:r>
              <a:rPr lang="nl-BE" dirty="0"/>
              <a:t>We helpen u ook verder met het schrijven van een calamiteitenplan op ons kennisplatform, de erfgoedwijzer (website FARO) </a:t>
            </a:r>
          </a:p>
          <a:p>
            <a:endParaRPr lang="nl-BE" dirty="0"/>
          </a:p>
          <a:p>
            <a:r>
              <a:rPr lang="nl-BE" dirty="0"/>
              <a:t>We werken mee aan publicaties en stimuleren onze partners om samen het veld te helpen door de krachten te bundelen. </a:t>
            </a:r>
          </a:p>
          <a:p>
            <a:endParaRPr lang="nl-BE" dirty="0"/>
          </a:p>
          <a:p>
            <a:r>
              <a:rPr lang="nl-BE" dirty="0"/>
              <a:t>Om het hoofd te bieden aan de ‘nieuwe’ uitdagingen van de laatste jaren, richtten we juni 2021 de calamiteitendenktank op, een interdisciplinair netwerk waarbij we met enkele musea en vertegenwoordigers van de politie, brandpreventie, preventie-adviseurs, Blue </a:t>
            </a:r>
            <a:r>
              <a:rPr lang="nl-BE" dirty="0" err="1"/>
              <a:t>Shield</a:t>
            </a:r>
            <a:r>
              <a:rPr lang="nl-BE" dirty="0"/>
              <a:t>, KIK, ICOM in dialoog gaan, op een interdisciplinaire manier de noden detecteren en vorming organiseren. </a:t>
            </a:r>
          </a:p>
        </p:txBody>
      </p:sp>
      <p:sp>
        <p:nvSpPr>
          <p:cNvPr id="4" name="Tijdelijke aanduiding voor dianummer 3"/>
          <p:cNvSpPr>
            <a:spLocks noGrp="1"/>
          </p:cNvSpPr>
          <p:nvPr>
            <p:ph type="sldNum" sz="quarter" idx="5"/>
          </p:nvPr>
        </p:nvSpPr>
        <p:spPr/>
        <p:txBody>
          <a:bodyPr/>
          <a:lstStyle/>
          <a:p>
            <a:fld id="{90F82AAA-1860-4ABC-A8FE-DC45E70A81A7}" type="slidenum">
              <a:rPr lang="nl-BE" smtClean="0"/>
              <a:t>4</a:t>
            </a:fld>
            <a:endParaRPr lang="nl-BE"/>
          </a:p>
        </p:txBody>
      </p:sp>
    </p:spTree>
    <p:extLst>
      <p:ext uri="{BB962C8B-B14F-4D97-AF65-F5344CB8AC3E}">
        <p14:creationId xmlns:p14="http://schemas.microsoft.com/office/powerpoint/2010/main" val="3584133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Maar eerst wat meer over het </a:t>
            </a:r>
            <a:r>
              <a:rPr lang="nl-BE" dirty="0" err="1"/>
              <a:t>ECCETraject</a:t>
            </a:r>
            <a:r>
              <a:rPr lang="nl-BE" dirty="0"/>
              <a:t>: Het doel was dubbel: een calamiteitenplan uitwerken én een (regionaal en/of thematisch) netwerk opzetten van organisaties die elkaar inspireren en helpen in nood. Deze vorming gaf FARO in </a:t>
            </a:r>
          </a:p>
          <a:p>
            <a:r>
              <a:rPr lang="nl-BE" dirty="0"/>
              <a:t>samenwerking met het (toenmalige) beveiligingsbedrijf </a:t>
            </a:r>
            <a:r>
              <a:rPr lang="nl-BE" dirty="0" err="1"/>
              <a:t>Optimit</a:t>
            </a:r>
            <a:r>
              <a:rPr lang="nl-BE" dirty="0"/>
              <a:t> Security Consulting, met Ibrahim Bulut als hoofddocent. De eerste deelnemers waren onder andere de vijf ‘monumentale kerken’ Antwerpen en de erfgoedcellen van Leuven, Mechelen en Gent. Die groep vertegenwoordigde het diverse erfgoedveld. Niet alleen kerken, maar ook archieven, erfgoedbibliotheken en musea namen deel en werkten samen calamiteitenplannen uit. </a:t>
            </a:r>
          </a:p>
          <a:p>
            <a:endParaRPr lang="nl-BE" dirty="0"/>
          </a:p>
          <a:p>
            <a:r>
              <a:rPr lang="nl-BE" dirty="0"/>
              <a:t>De brand in de Sint-Carolus </a:t>
            </a:r>
            <a:r>
              <a:rPr lang="nl-BE" dirty="0" err="1"/>
              <a:t>Borromeuskerk</a:t>
            </a:r>
            <a:r>
              <a:rPr lang="nl-BE" dirty="0"/>
              <a:t> bleek een testcase: het calamiteitenplan maakte toen echt het verschil. ECCE! werd overgenomen door een aantal andere erfgoedcellen en door de provincies. Naar schatting doorliepen 86 erfgoedinstellingen het traject. Samen werkten ze aan calamiteitenplannen en deelden ze ervaringen tijdens de ‘terugkomdagen’. </a:t>
            </a:r>
          </a:p>
        </p:txBody>
      </p:sp>
      <p:sp>
        <p:nvSpPr>
          <p:cNvPr id="4" name="Tijdelijke aanduiding voor dianummer 3"/>
          <p:cNvSpPr>
            <a:spLocks noGrp="1"/>
          </p:cNvSpPr>
          <p:nvPr>
            <p:ph type="sldNum" sz="quarter" idx="5"/>
          </p:nvPr>
        </p:nvSpPr>
        <p:spPr/>
        <p:txBody>
          <a:bodyPr/>
          <a:lstStyle/>
          <a:p>
            <a:fld id="{90F82AAA-1860-4ABC-A8FE-DC45E70A81A7}" type="slidenum">
              <a:rPr lang="nl-BE" smtClean="0"/>
              <a:t>5</a:t>
            </a:fld>
            <a:endParaRPr lang="nl-BE"/>
          </a:p>
        </p:txBody>
      </p:sp>
    </p:spTree>
    <p:extLst>
      <p:ext uri="{BB962C8B-B14F-4D97-AF65-F5344CB8AC3E}">
        <p14:creationId xmlns:p14="http://schemas.microsoft.com/office/powerpoint/2010/main" val="489311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het Eccetraject werden enkele organisaties begeleid om een calamiteitenplan te schrijven, gespreid over een half jaar, met huiswerk. De organisaties vormden na afloop een calamiteitennetwerk. Veiligheid –beveiliging tegen brand, diefstal en vandalisme</a:t>
            </a:r>
          </a:p>
          <a:p>
            <a:r>
              <a:rPr lang="nl-BE" dirty="0"/>
              <a:t>Korte opleiding over eerste hulp bij schade aan erfgoed</a:t>
            </a:r>
          </a:p>
          <a:p>
            <a:r>
              <a:rPr lang="nl-BE" dirty="0"/>
              <a:t>Maar werden deze plannen effectief voltooid, werden de plannen geoefend en geactualiseerd en hielden de netwerken stand? </a:t>
            </a:r>
          </a:p>
          <a:p>
            <a:endParaRPr lang="nl-BE" dirty="0"/>
          </a:p>
        </p:txBody>
      </p:sp>
      <p:sp>
        <p:nvSpPr>
          <p:cNvPr id="4" name="Tijdelijke aanduiding voor dianummer 3"/>
          <p:cNvSpPr>
            <a:spLocks noGrp="1"/>
          </p:cNvSpPr>
          <p:nvPr>
            <p:ph type="sldNum" sz="quarter" idx="5"/>
          </p:nvPr>
        </p:nvSpPr>
        <p:spPr/>
        <p:txBody>
          <a:bodyPr/>
          <a:lstStyle/>
          <a:p>
            <a:fld id="{90F82AAA-1860-4ABC-A8FE-DC45E70A81A7}" type="slidenum">
              <a:rPr lang="nl-BE" smtClean="0"/>
              <a:t>6</a:t>
            </a:fld>
            <a:endParaRPr lang="nl-BE"/>
          </a:p>
        </p:txBody>
      </p:sp>
    </p:spTree>
    <p:extLst>
      <p:ext uri="{BB962C8B-B14F-4D97-AF65-F5344CB8AC3E}">
        <p14:creationId xmlns:p14="http://schemas.microsoft.com/office/powerpoint/2010/main" val="1687774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2015 peilden de depotconsulenten van de provincies en van de Vlaamse Gemeenschapscommissie naar de noden op het vlak van calamiteitenwerking. Wat was de stand van zaken in de archieven, musea en erfgoedbibliotheken? Waar lagen de prioriteiten? In het uitwerken van een calamiteitenplan of eerder in collectiehulpverlening, met andere woorden: eerste hulp aan erfgoed in een noodsituatie? Samen met het Koninklijk Instituut voor het Kunstpatrimonium (KIK) en FARO werd een online enquête opgesteld om de noden in kaart te brengen. 89 (anonieme) respondenten vulden deze in. 49% had op dat moment nog geen calamiteitenplan uitgeschreven. 60% van hen die wel een calamiteitenplan uitwerkten, had niet deelgenomen aan ECCE! De helft van de respondenten stelde dat begeleiding bij het uitwerken van een calamiteitenplan wenselijk zou zijn. De andere helft had eerder nood aan begeleiding bij het uitwerken van de collectiehulpverlening. 40% van de respondenten die een calamiteitenplan schreven, gaf aan dat het plan niet regelmatig wordt geactualiseerd. Het merendeel van de deelnemers die het plan wel regelmatig actualiseert, deed dat elke twee jaar </a:t>
            </a:r>
          </a:p>
        </p:txBody>
      </p:sp>
      <p:sp>
        <p:nvSpPr>
          <p:cNvPr id="4" name="Tijdelijke aanduiding voor dianummer 3"/>
          <p:cNvSpPr>
            <a:spLocks noGrp="1"/>
          </p:cNvSpPr>
          <p:nvPr>
            <p:ph type="sldNum" sz="quarter" idx="5"/>
          </p:nvPr>
        </p:nvSpPr>
        <p:spPr/>
        <p:txBody>
          <a:bodyPr/>
          <a:lstStyle/>
          <a:p>
            <a:fld id="{90F82AAA-1860-4ABC-A8FE-DC45E70A81A7}" type="slidenum">
              <a:rPr lang="nl-BE" smtClean="0"/>
              <a:t>7</a:t>
            </a:fld>
            <a:endParaRPr lang="nl-BE"/>
          </a:p>
        </p:txBody>
      </p:sp>
    </p:spTree>
    <p:extLst>
      <p:ext uri="{BB962C8B-B14F-4D97-AF65-F5344CB8AC3E}">
        <p14:creationId xmlns:p14="http://schemas.microsoft.com/office/powerpoint/2010/main" val="1702511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Opleiding oktober 2016: Campus Vesta, samen met Helicon, nu Object Care</a:t>
            </a:r>
          </a:p>
          <a:p>
            <a:r>
              <a:rPr lang="nl-BE" dirty="0"/>
              <a:t>FARO werkt intussen op kleiner schaal verder aan de trajecten, waarbij we één traject per jaar uitwerken. </a:t>
            </a:r>
          </a:p>
          <a:p>
            <a:endParaRPr lang="nl-BE" dirty="0"/>
          </a:p>
          <a:p>
            <a:r>
              <a:rPr lang="nl-BE" dirty="0"/>
              <a:t>Opleiding met Helicon en VGC: enkele musea en archieven in Brussel: Calamiteitenplan schrijven</a:t>
            </a:r>
          </a:p>
          <a:p>
            <a:endParaRPr lang="nl-BE" dirty="0"/>
          </a:p>
          <a:p>
            <a:r>
              <a:rPr lang="nl-BE" dirty="0"/>
              <a:t>Calamiteitentraject archieven in West-Vlaanderen: 2019, provincie neemt netwerk over</a:t>
            </a:r>
          </a:p>
          <a:p>
            <a:endParaRPr lang="nl-BE" dirty="0"/>
          </a:p>
          <a:p>
            <a:r>
              <a:rPr lang="nl-BE" dirty="0"/>
              <a:t>Calamiteitentraject musea regio Hasselt: 2020-2021</a:t>
            </a:r>
          </a:p>
          <a:p>
            <a:endParaRPr lang="nl-BE" dirty="0"/>
          </a:p>
          <a:p>
            <a:r>
              <a:rPr lang="nl-BE" dirty="0"/>
              <a:t>Mei: start calamiteitentraject Vlaamse Erfgoedbibliotheken Vlaanderen </a:t>
            </a:r>
          </a:p>
          <a:p>
            <a:endParaRPr lang="nl-BE" dirty="0"/>
          </a:p>
          <a:p>
            <a:r>
              <a:rPr lang="nl-BE" dirty="0"/>
              <a:t>Eventueel: filmpje met scenario</a:t>
            </a:r>
          </a:p>
          <a:p>
            <a:endParaRPr lang="nl-BE" dirty="0"/>
          </a:p>
          <a:p>
            <a:r>
              <a:rPr lang="nl-BE" dirty="0"/>
              <a:t>https://www.youtube.com/watch?v=K-UvjbO3rOQ&amp;t=48s</a:t>
            </a:r>
          </a:p>
        </p:txBody>
      </p:sp>
      <p:sp>
        <p:nvSpPr>
          <p:cNvPr id="4" name="Tijdelijke aanduiding voor dianummer 3"/>
          <p:cNvSpPr>
            <a:spLocks noGrp="1"/>
          </p:cNvSpPr>
          <p:nvPr>
            <p:ph type="sldNum" sz="quarter" idx="5"/>
          </p:nvPr>
        </p:nvSpPr>
        <p:spPr/>
        <p:txBody>
          <a:bodyPr/>
          <a:lstStyle/>
          <a:p>
            <a:fld id="{90F82AAA-1860-4ABC-A8FE-DC45E70A81A7}" type="slidenum">
              <a:rPr lang="nl-BE" smtClean="0"/>
              <a:t>8</a:t>
            </a:fld>
            <a:endParaRPr lang="nl-BE"/>
          </a:p>
        </p:txBody>
      </p:sp>
    </p:spTree>
    <p:extLst>
      <p:ext uri="{BB962C8B-B14F-4D97-AF65-F5344CB8AC3E}">
        <p14:creationId xmlns:p14="http://schemas.microsoft.com/office/powerpoint/2010/main" val="990898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doel is om op een uniforme manier alle incidenten aan/ met het erfgoed van </a:t>
            </a:r>
            <a:r>
              <a:rPr lang="nl-BE" dirty="0" err="1"/>
              <a:t>collectiebeherende</a:t>
            </a:r>
            <a:r>
              <a:rPr lang="nl-BE" dirty="0"/>
              <a:t> cultureel-erfgoedorganisaties te registreren. DICE biedt de erfgoedbeheerder een databank waarin alle incidenten, gevaarlijke situaties en calamiteiten worden bijgehouden. Het uiteindelijke doel is een betere risicobeheersing op maat van de eigen organisatie. </a:t>
            </a:r>
          </a:p>
          <a:p>
            <a:r>
              <a:rPr lang="nl-BE" dirty="0"/>
              <a:t>Omdat de Brugse Stedelijke Musea en de Museumstichting Antwerpen hieraan nood hadden, stapten ze mee in het project. Beide organisaties testten de bestaande Nederlandse databank uit en pasten ze vervolgens samen met FARO aan hun eigen noden aan. FARO zorgde voor de toetsing en aanpassing aan de tien schadefactoren én voegde een rubriek toe, ‘gevaarlijk erfgoed’. Daarbij ligt de focus op gezondheidsrisico’s zoals het contact met asbest, radioactief materiaal, schimmels, toxische dampen enz. </a:t>
            </a:r>
          </a:p>
          <a:p>
            <a:endParaRPr lang="nl-BE" dirty="0"/>
          </a:p>
          <a:p>
            <a:r>
              <a:rPr lang="nl-BE" dirty="0"/>
              <a:t>Het is in de eerste plaats een (beveiligde) databank voor de erfgoedbeheerder; een uniforme registratietool waarop een onbeperkt aantal medewerkers in een organisatie ‘incidenten’ consequent bijhouden. Dat levert een centraal overzicht op met de pijnpunten in de eigen organisatie. Die kunnen vervolgens efficiënter worden opgevolgd en aangepakt. </a:t>
            </a:r>
          </a:p>
          <a:p>
            <a:endParaRPr lang="nl-BE" dirty="0"/>
          </a:p>
          <a:p>
            <a:r>
              <a:rPr lang="nl-BE" dirty="0"/>
              <a:t>FARO is de functionele beheerder en aanbieder op Vlaams niveau. De incidenten worden (anoniem) gecentraliseerd bij FARO, waar ze worden geanalyseerd. Op basis van gesignaleerde trends kan FARO zijn werking rond veiligheidszorg verder afstemmen op vaak voorkomende incidenten, kunnen trainingen en publicaties ontwikkeld worden, kan kennis uitgewisseld worden,… </a:t>
            </a:r>
          </a:p>
          <a:p>
            <a:endParaRPr lang="nl-BE" dirty="0"/>
          </a:p>
          <a:p>
            <a:endParaRPr lang="nl-BE" dirty="0"/>
          </a:p>
          <a:p>
            <a:r>
              <a:rPr lang="nl-BE" dirty="0"/>
              <a:t>Momenteel 20tal organisaties aangesloten bij DICE</a:t>
            </a:r>
          </a:p>
        </p:txBody>
      </p:sp>
      <p:sp>
        <p:nvSpPr>
          <p:cNvPr id="4" name="Tijdelijke aanduiding voor dianummer 3"/>
          <p:cNvSpPr>
            <a:spLocks noGrp="1"/>
          </p:cNvSpPr>
          <p:nvPr>
            <p:ph type="sldNum" sz="quarter" idx="5"/>
          </p:nvPr>
        </p:nvSpPr>
        <p:spPr/>
        <p:txBody>
          <a:bodyPr/>
          <a:lstStyle/>
          <a:p>
            <a:fld id="{90F82AAA-1860-4ABC-A8FE-DC45E70A81A7}" type="slidenum">
              <a:rPr lang="nl-BE" smtClean="0"/>
              <a:t>9</a:t>
            </a:fld>
            <a:endParaRPr lang="nl-BE"/>
          </a:p>
        </p:txBody>
      </p:sp>
    </p:spTree>
    <p:extLst>
      <p:ext uri="{BB962C8B-B14F-4D97-AF65-F5344CB8AC3E}">
        <p14:creationId xmlns:p14="http://schemas.microsoft.com/office/powerpoint/2010/main" val="483710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Vanuit de praktische ervaring die we als depotconsulent hebben opgebouwd en de opdracht voor het proefproject </a:t>
            </a:r>
            <a:r>
              <a:rPr lang="nl-BE" dirty="0" err="1"/>
              <a:t>onroerenderfgoeddepots</a:t>
            </a:r>
            <a:r>
              <a:rPr lang="nl-BE" dirty="0"/>
              <a:t>, hebben we de informatie die we hebben verzameld bij het uitwerken van het calamiteitenplan voor het PEC Ename, op de website depotwijzer gedeeld. Intussen staat die informatie op de pagina: hoe schrijft u een calamiteitenplan? op de erfgoedwijzer van FARO. </a:t>
            </a:r>
          </a:p>
          <a:p>
            <a:endParaRPr lang="nl-BE" dirty="0"/>
          </a:p>
        </p:txBody>
      </p:sp>
      <p:sp>
        <p:nvSpPr>
          <p:cNvPr id="4" name="Tijdelijke aanduiding voor dianummer 3"/>
          <p:cNvSpPr>
            <a:spLocks noGrp="1"/>
          </p:cNvSpPr>
          <p:nvPr>
            <p:ph type="sldNum" sz="quarter" idx="5"/>
          </p:nvPr>
        </p:nvSpPr>
        <p:spPr/>
        <p:txBody>
          <a:bodyPr/>
          <a:lstStyle/>
          <a:p>
            <a:fld id="{90F82AAA-1860-4ABC-A8FE-DC45E70A81A7}" type="slidenum">
              <a:rPr lang="nl-BE" smtClean="0"/>
              <a:t>10</a:t>
            </a:fld>
            <a:endParaRPr lang="nl-BE"/>
          </a:p>
        </p:txBody>
      </p:sp>
    </p:spTree>
    <p:extLst>
      <p:ext uri="{BB962C8B-B14F-4D97-AF65-F5344CB8AC3E}">
        <p14:creationId xmlns:p14="http://schemas.microsoft.com/office/powerpoint/2010/main" val="1596105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Titelstijl van model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B60B1555-5DB6-4041-8DEA-5AE9F22D5872}" type="datetimeFigureOut">
              <a:rPr lang="nl-NL" smtClean="0"/>
              <a:t>2-5-2022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660EA2E-10D9-0E4A-9BDC-1487EA18E2ED}" type="slidenum">
              <a:rPr lang="nl-NL" smtClean="0"/>
              <a:t>‹nr.›</a:t>
            </a:fld>
            <a:endParaRPr lang="nl-NL"/>
          </a:p>
        </p:txBody>
      </p:sp>
    </p:spTree>
    <p:extLst>
      <p:ext uri="{BB962C8B-B14F-4D97-AF65-F5344CB8AC3E}">
        <p14:creationId xmlns:p14="http://schemas.microsoft.com/office/powerpoint/2010/main" val="39402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Vertical Text Placeholder 2"/>
          <p:cNvSpPr>
            <a:spLocks noGrp="1"/>
          </p:cNvSpPr>
          <p:nvPr>
            <p:ph type="body" orient="vert" idx="1"/>
          </p:nvPr>
        </p:nvSpPr>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0B1555-5DB6-4041-8DEA-5AE9F22D5872}" type="datetimeFigureOut">
              <a:rPr lang="nl-NL" smtClean="0"/>
              <a:t>2-5-2022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660EA2E-10D9-0E4A-9BDC-1487EA18E2ED}" type="slidenum">
              <a:rPr lang="nl-NL" smtClean="0"/>
              <a:t>‹nr.›</a:t>
            </a:fld>
            <a:endParaRPr lang="nl-NL"/>
          </a:p>
        </p:txBody>
      </p:sp>
    </p:spTree>
    <p:extLst>
      <p:ext uri="{BB962C8B-B14F-4D97-AF65-F5344CB8AC3E}">
        <p14:creationId xmlns:p14="http://schemas.microsoft.com/office/powerpoint/2010/main" val="1352056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Titelstijl van model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0B1555-5DB6-4041-8DEA-5AE9F22D5872}" type="datetimeFigureOut">
              <a:rPr lang="nl-NL" smtClean="0"/>
              <a:t>2-5-2022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660EA2E-10D9-0E4A-9BDC-1487EA18E2ED}" type="slidenum">
              <a:rPr lang="nl-NL" smtClean="0"/>
              <a:t>‹nr.›</a:t>
            </a:fld>
            <a:endParaRPr lang="nl-NL"/>
          </a:p>
        </p:txBody>
      </p:sp>
    </p:spTree>
    <p:extLst>
      <p:ext uri="{BB962C8B-B14F-4D97-AF65-F5344CB8AC3E}">
        <p14:creationId xmlns:p14="http://schemas.microsoft.com/office/powerpoint/2010/main" val="1490185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Content Placeholder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60B1555-5DB6-4041-8DEA-5AE9F22D5872}" type="datetimeFigureOut">
              <a:rPr lang="nl-NL" smtClean="0"/>
              <a:t>2-5-2022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660EA2E-10D9-0E4A-9BDC-1487EA18E2ED}" type="slidenum">
              <a:rPr lang="nl-NL" smtClean="0"/>
              <a:t>‹nr.›</a:t>
            </a:fld>
            <a:endParaRPr lang="nl-NL"/>
          </a:p>
        </p:txBody>
      </p:sp>
    </p:spTree>
    <p:extLst>
      <p:ext uri="{BB962C8B-B14F-4D97-AF65-F5344CB8AC3E}">
        <p14:creationId xmlns:p14="http://schemas.microsoft.com/office/powerpoint/2010/main" val="806198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Titelstijl van model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tekststijl van het model te bewerken</a:t>
            </a:r>
          </a:p>
        </p:txBody>
      </p:sp>
      <p:sp>
        <p:nvSpPr>
          <p:cNvPr id="4" name="Date Placeholder 3"/>
          <p:cNvSpPr>
            <a:spLocks noGrp="1"/>
          </p:cNvSpPr>
          <p:nvPr>
            <p:ph type="dt" sz="half" idx="10"/>
          </p:nvPr>
        </p:nvSpPr>
        <p:spPr/>
        <p:txBody>
          <a:bodyPr/>
          <a:lstStyle/>
          <a:p>
            <a:fld id="{B60B1555-5DB6-4041-8DEA-5AE9F22D5872}" type="datetimeFigureOut">
              <a:rPr lang="nl-NL" smtClean="0"/>
              <a:t>2-5-2022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660EA2E-10D9-0E4A-9BDC-1487EA18E2ED}" type="slidenum">
              <a:rPr lang="nl-NL" smtClean="0"/>
              <a:t>‹nr.›</a:t>
            </a:fld>
            <a:endParaRPr lang="nl-NL"/>
          </a:p>
        </p:txBody>
      </p:sp>
    </p:spTree>
    <p:extLst>
      <p:ext uri="{BB962C8B-B14F-4D97-AF65-F5344CB8AC3E}">
        <p14:creationId xmlns:p14="http://schemas.microsoft.com/office/powerpoint/2010/main" val="1306415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60B1555-5DB6-4041-8DEA-5AE9F22D5872}" type="datetimeFigureOut">
              <a:rPr lang="nl-NL" smtClean="0"/>
              <a:t>2-5-2022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660EA2E-10D9-0E4A-9BDC-1487EA18E2ED}" type="slidenum">
              <a:rPr lang="nl-NL" smtClean="0"/>
              <a:t>‹nr.›</a:t>
            </a:fld>
            <a:endParaRPr lang="nl-NL"/>
          </a:p>
        </p:txBody>
      </p:sp>
    </p:spTree>
    <p:extLst>
      <p:ext uri="{BB962C8B-B14F-4D97-AF65-F5344CB8AC3E}">
        <p14:creationId xmlns:p14="http://schemas.microsoft.com/office/powerpoint/2010/main" val="1048148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Titelstijl van model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60B1555-5DB6-4041-8DEA-5AE9F22D5872}" type="datetimeFigureOut">
              <a:rPr lang="nl-NL" smtClean="0"/>
              <a:t>2-5-2022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D660EA2E-10D9-0E4A-9BDC-1487EA18E2ED}" type="slidenum">
              <a:rPr lang="nl-NL" smtClean="0"/>
              <a:t>‹nr.›</a:t>
            </a:fld>
            <a:endParaRPr lang="nl-NL"/>
          </a:p>
        </p:txBody>
      </p:sp>
    </p:spTree>
    <p:extLst>
      <p:ext uri="{BB962C8B-B14F-4D97-AF65-F5344CB8AC3E}">
        <p14:creationId xmlns:p14="http://schemas.microsoft.com/office/powerpoint/2010/main" val="424474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Titelstijl van model bewerken</a:t>
            </a:r>
            <a:endParaRPr lang="en-US" dirty="0"/>
          </a:p>
        </p:txBody>
      </p:sp>
      <p:sp>
        <p:nvSpPr>
          <p:cNvPr id="3" name="Date Placeholder 2"/>
          <p:cNvSpPr>
            <a:spLocks noGrp="1"/>
          </p:cNvSpPr>
          <p:nvPr>
            <p:ph type="dt" sz="half" idx="10"/>
          </p:nvPr>
        </p:nvSpPr>
        <p:spPr/>
        <p:txBody>
          <a:bodyPr/>
          <a:lstStyle/>
          <a:p>
            <a:fld id="{B60B1555-5DB6-4041-8DEA-5AE9F22D5872}" type="datetimeFigureOut">
              <a:rPr lang="nl-NL" smtClean="0"/>
              <a:t>2-5-2022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D660EA2E-10D9-0E4A-9BDC-1487EA18E2ED}" type="slidenum">
              <a:rPr lang="nl-NL" smtClean="0"/>
              <a:t>‹nr.›</a:t>
            </a:fld>
            <a:endParaRPr lang="nl-NL"/>
          </a:p>
        </p:txBody>
      </p:sp>
    </p:spTree>
    <p:extLst>
      <p:ext uri="{BB962C8B-B14F-4D97-AF65-F5344CB8AC3E}">
        <p14:creationId xmlns:p14="http://schemas.microsoft.com/office/powerpoint/2010/main" val="206817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B1555-5DB6-4041-8DEA-5AE9F22D5872}" type="datetimeFigureOut">
              <a:rPr lang="nl-NL" smtClean="0"/>
              <a:t>2-5-2022</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D660EA2E-10D9-0E4A-9BDC-1487EA18E2ED}" type="slidenum">
              <a:rPr lang="nl-NL" smtClean="0"/>
              <a:t>‹nr.›</a:t>
            </a:fld>
            <a:endParaRPr lang="nl-NL"/>
          </a:p>
        </p:txBody>
      </p:sp>
    </p:spTree>
    <p:extLst>
      <p:ext uri="{BB962C8B-B14F-4D97-AF65-F5344CB8AC3E}">
        <p14:creationId xmlns:p14="http://schemas.microsoft.com/office/powerpoint/2010/main" val="1356038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Titelstijl van model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5" name="Date Placeholder 4"/>
          <p:cNvSpPr>
            <a:spLocks noGrp="1"/>
          </p:cNvSpPr>
          <p:nvPr>
            <p:ph type="dt" sz="half" idx="10"/>
          </p:nvPr>
        </p:nvSpPr>
        <p:spPr/>
        <p:txBody>
          <a:bodyPr/>
          <a:lstStyle/>
          <a:p>
            <a:fld id="{B60B1555-5DB6-4041-8DEA-5AE9F22D5872}" type="datetimeFigureOut">
              <a:rPr lang="nl-NL" smtClean="0"/>
              <a:t>2-5-2022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660EA2E-10D9-0E4A-9BDC-1487EA18E2ED}" type="slidenum">
              <a:rPr lang="nl-NL" smtClean="0"/>
              <a:t>‹nr.›</a:t>
            </a:fld>
            <a:endParaRPr lang="nl-NL"/>
          </a:p>
        </p:txBody>
      </p:sp>
    </p:spTree>
    <p:extLst>
      <p:ext uri="{BB962C8B-B14F-4D97-AF65-F5344CB8AC3E}">
        <p14:creationId xmlns:p14="http://schemas.microsoft.com/office/powerpoint/2010/main" val="184838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Titelstijl van model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Sleep de afbeelding naar de tijdelijke aanduiding of 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tekststijl van het model te bewerken</a:t>
            </a:r>
          </a:p>
        </p:txBody>
      </p:sp>
      <p:sp>
        <p:nvSpPr>
          <p:cNvPr id="5" name="Date Placeholder 4"/>
          <p:cNvSpPr>
            <a:spLocks noGrp="1"/>
          </p:cNvSpPr>
          <p:nvPr>
            <p:ph type="dt" sz="half" idx="10"/>
          </p:nvPr>
        </p:nvSpPr>
        <p:spPr/>
        <p:txBody>
          <a:bodyPr/>
          <a:lstStyle/>
          <a:p>
            <a:fld id="{B60B1555-5DB6-4041-8DEA-5AE9F22D5872}" type="datetimeFigureOut">
              <a:rPr lang="nl-NL" smtClean="0"/>
              <a:t>2-5-2022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660EA2E-10D9-0E4A-9BDC-1487EA18E2ED}" type="slidenum">
              <a:rPr lang="nl-NL" smtClean="0"/>
              <a:t>‹nr.›</a:t>
            </a:fld>
            <a:endParaRPr lang="nl-NL"/>
          </a:p>
        </p:txBody>
      </p:sp>
    </p:spTree>
    <p:extLst>
      <p:ext uri="{BB962C8B-B14F-4D97-AF65-F5344CB8AC3E}">
        <p14:creationId xmlns:p14="http://schemas.microsoft.com/office/powerpoint/2010/main" val="377905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Titelstijl van model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B1555-5DB6-4041-8DEA-5AE9F22D5872}" type="datetimeFigureOut">
              <a:rPr lang="nl-NL" smtClean="0"/>
              <a:t>2-5-2022</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60EA2E-10D9-0E4A-9BDC-1487EA18E2ED}" type="slidenum">
              <a:rPr lang="nl-NL" smtClean="0"/>
              <a:t>‹nr.›</a:t>
            </a:fld>
            <a:endParaRPr lang="nl-NL"/>
          </a:p>
        </p:txBody>
      </p:sp>
    </p:spTree>
    <p:extLst>
      <p:ext uri="{BB962C8B-B14F-4D97-AF65-F5344CB8AC3E}">
        <p14:creationId xmlns:p14="http://schemas.microsoft.com/office/powerpoint/2010/main" val="284425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video" Target="https://www.youtube.com/embed/jyZGPXli4ec?feature=oembed" TargetMode="Externa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hyperlink" Target="https://unsplash.com/s/photos/flood?utm_source=unsplash&amp;utm_medium=referral&amp;utm_content=creditCopyText" TargetMode="External"/><Relationship Id="rId4" Type="http://schemas.openxmlformats.org/officeDocument/2006/relationships/diagramLayout" Target="../diagrams/layout1.xml"/><Relationship Id="rId9" Type="http://schemas.openxmlformats.org/officeDocument/2006/relationships/hyperlink" Target="https://unsplash.com/@chriswebdog?utm_source=unsplash&amp;utm_medium=referral&amp;utm_content=creditCopyTex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useBgFill="1">
        <p:nvSpPr>
          <p:cNvPr id="10" name="Titel 1"/>
          <p:cNvSpPr txBox="1">
            <a:spLocks/>
          </p:cNvSpPr>
          <p:nvPr/>
        </p:nvSpPr>
        <p:spPr>
          <a:xfrm>
            <a:off x="685800" y="2575931"/>
            <a:ext cx="7772400" cy="9340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endParaRPr lang="nl-NL" dirty="0">
              <a:latin typeface="+mn-lt"/>
            </a:endParaRPr>
          </a:p>
        </p:txBody>
      </p:sp>
      <p:sp>
        <p:nvSpPr>
          <p:cNvPr id="11" name="Ondertitel 2"/>
          <p:cNvSpPr txBox="1">
            <a:spLocks/>
          </p:cNvSpPr>
          <p:nvPr/>
        </p:nvSpPr>
        <p:spPr>
          <a:xfrm>
            <a:off x="1143000" y="3728744"/>
            <a:ext cx="6858000" cy="93403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nl-NL" b="1" dirty="0">
                <a:latin typeface="Cambria" panose="02040503050406030204" pitchFamily="18" charset="0"/>
              </a:rPr>
              <a:t>Als de dijken breken…</a:t>
            </a:r>
          </a:p>
          <a:p>
            <a:pPr algn="ctr"/>
            <a:r>
              <a:rPr lang="nl-NL" b="1" dirty="0">
                <a:latin typeface="Cambria" panose="02040503050406030204" pitchFamily="18" charset="0"/>
              </a:rPr>
              <a:t>Paraatheid bij een calamiteit</a:t>
            </a:r>
          </a:p>
        </p:txBody>
      </p:sp>
      <p:sp>
        <p:nvSpPr>
          <p:cNvPr id="12" name="Tijdelijke aanduiding voor tekst 8"/>
          <p:cNvSpPr txBox="1">
            <a:spLocks/>
          </p:cNvSpPr>
          <p:nvPr/>
        </p:nvSpPr>
        <p:spPr>
          <a:xfrm>
            <a:off x="623888" y="4795026"/>
            <a:ext cx="7886700" cy="34568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nl-NL" sz="2000" dirty="0">
                <a:solidFill>
                  <a:srgbClr val="C00000"/>
                </a:solidFill>
              </a:rPr>
              <a:t>Anne-Catherine Olbrechts</a:t>
            </a:r>
          </a:p>
        </p:txBody>
      </p:sp>
    </p:spTree>
    <p:extLst>
      <p:ext uri="{BB962C8B-B14F-4D97-AF65-F5344CB8AC3E}">
        <p14:creationId xmlns:p14="http://schemas.microsoft.com/office/powerpoint/2010/main" val="743613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67891-CBF1-4D93-040C-812D2C90AAAB}"/>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a:t>Website erfgoedwijzer</a:t>
            </a:r>
          </a:p>
        </p:txBody>
      </p:sp>
      <p:pic>
        <p:nvPicPr>
          <p:cNvPr id="5" name="Tijdelijke aanduiding voor inhoud 4" descr="Afbeelding met schermafbeelding&#10;&#10;Beschrijving is gegenereerd met zeer hoge betrouwbaarheid">
            <a:extLst>
              <a:ext uri="{FF2B5EF4-FFF2-40B4-BE49-F238E27FC236}">
                <a16:creationId xmlns:a16="http://schemas.microsoft.com/office/drawing/2014/main" id="{81F45958-6290-868A-AEEB-EFDA672D0D66}"/>
              </a:ext>
            </a:extLst>
          </p:cNvPr>
          <p:cNvPicPr>
            <a:picLocks noGrp="1" noChangeAspect="1"/>
          </p:cNvPicPr>
          <p:nvPr>
            <p:ph sz="half" idx="2"/>
          </p:nvPr>
        </p:nvPicPr>
        <p:blipFill rotWithShape="1">
          <a:blip r:embed="rId3"/>
          <a:srcRect t="9162" b="18697"/>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ijdelijke aanduiding voor inhoud 2">
            <a:extLst>
              <a:ext uri="{FF2B5EF4-FFF2-40B4-BE49-F238E27FC236}">
                <a16:creationId xmlns:a16="http://schemas.microsoft.com/office/drawing/2014/main" id="{FE32ADE4-CDFD-D1F5-864D-EA4FBAE6E799}"/>
              </a:ext>
            </a:extLst>
          </p:cNvPr>
          <p:cNvSpPr>
            <a:spLocks noGrp="1"/>
          </p:cNvSpPr>
          <p:nvPr>
            <p:ph sz="half" idx="1"/>
          </p:nvPr>
        </p:nvSpPr>
        <p:spPr>
          <a:xfrm>
            <a:off x="3167986" y="3752850"/>
            <a:ext cx="5614060" cy="2452687"/>
          </a:xfrm>
        </p:spPr>
        <p:txBody>
          <a:bodyPr vert="horz" lIns="91440" tIns="45720" rIns="91440" bIns="45720" rtlCol="0" anchor="ctr">
            <a:normAutofit/>
          </a:bodyPr>
          <a:lstStyle/>
          <a:p>
            <a:r>
              <a:rPr lang="en-US" sz="1600"/>
              <a:t>Hoe schrijft u een calamiteitenplan? </a:t>
            </a:r>
          </a:p>
          <a:p>
            <a:r>
              <a:rPr lang="en-US" sz="1600"/>
              <a:t>4 delen: preventie, voorbereiding, noodreactie-en herstelplan, revisie en actualisatie</a:t>
            </a:r>
          </a:p>
          <a:p>
            <a:r>
              <a:rPr lang="en-US" sz="1600"/>
              <a:t>Voorbeeld Calamiteitenplan Provinciaal Erfgoedcentrum Ename</a:t>
            </a:r>
          </a:p>
        </p:txBody>
      </p:sp>
    </p:spTree>
    <p:extLst>
      <p:ext uri="{BB962C8B-B14F-4D97-AF65-F5344CB8AC3E}">
        <p14:creationId xmlns:p14="http://schemas.microsoft.com/office/powerpoint/2010/main" val="3585244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5" descr="Afbeelding met schermafbeelding&#10;&#10;Beschrijving is gegenereerd met zeer hoge betrouwbaarheid">
            <a:extLst>
              <a:ext uri="{FF2B5EF4-FFF2-40B4-BE49-F238E27FC236}">
                <a16:creationId xmlns:a16="http://schemas.microsoft.com/office/drawing/2014/main" id="{5AEF3C93-0EAB-DFF3-F3DE-6C9621B28E10}"/>
              </a:ext>
            </a:extLst>
          </p:cNvPr>
          <p:cNvPicPr>
            <a:picLocks noChangeAspect="1"/>
          </p:cNvPicPr>
          <p:nvPr/>
        </p:nvPicPr>
        <p:blipFill>
          <a:blip r:embed="rId2"/>
          <a:stretch>
            <a:fillRect/>
          </a:stretch>
        </p:blipFill>
        <p:spPr>
          <a:xfrm>
            <a:off x="-688375" y="370113"/>
            <a:ext cx="11096610" cy="6161315"/>
          </a:xfrm>
          <a:prstGeom prst="rect">
            <a:avLst/>
          </a:prstGeom>
        </p:spPr>
      </p:pic>
    </p:spTree>
    <p:extLst>
      <p:ext uri="{BB962C8B-B14F-4D97-AF65-F5344CB8AC3E}">
        <p14:creationId xmlns:p14="http://schemas.microsoft.com/office/powerpoint/2010/main" val="3674849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6627E-CADF-A9EE-1FF8-BE1202E8BC54}"/>
              </a:ext>
            </a:extLst>
          </p:cNvPr>
          <p:cNvSpPr>
            <a:spLocks noGrp="1"/>
          </p:cNvSpPr>
          <p:nvPr>
            <p:ph type="title"/>
          </p:nvPr>
        </p:nvSpPr>
        <p:spPr/>
        <p:txBody>
          <a:bodyPr/>
          <a:lstStyle/>
          <a:p>
            <a:r>
              <a:rPr lang="nl-BE" dirty="0"/>
              <a:t>Publicaties: medewerking</a:t>
            </a:r>
          </a:p>
        </p:txBody>
      </p:sp>
      <p:sp>
        <p:nvSpPr>
          <p:cNvPr id="3" name="Tijdelijke aanduiding voor inhoud 2">
            <a:extLst>
              <a:ext uri="{FF2B5EF4-FFF2-40B4-BE49-F238E27FC236}">
                <a16:creationId xmlns:a16="http://schemas.microsoft.com/office/drawing/2014/main" id="{3D98D762-6569-7C22-D1BB-342C45479CEA}"/>
              </a:ext>
            </a:extLst>
          </p:cNvPr>
          <p:cNvSpPr>
            <a:spLocks noGrp="1"/>
          </p:cNvSpPr>
          <p:nvPr>
            <p:ph sz="half" idx="1"/>
          </p:nvPr>
        </p:nvSpPr>
        <p:spPr/>
        <p:txBody>
          <a:bodyPr>
            <a:normAutofit fontScale="92500"/>
          </a:bodyPr>
          <a:lstStyle/>
          <a:p>
            <a:r>
              <a:rPr lang="nl-BE" dirty="0"/>
              <a:t>2018, Veiligheidszorg in parochiekerken</a:t>
            </a:r>
          </a:p>
          <a:p>
            <a:r>
              <a:rPr lang="nl-BE" dirty="0"/>
              <a:t>Waterposter RCE: vertaling naar Vlaanderen</a:t>
            </a:r>
          </a:p>
          <a:p>
            <a:r>
              <a:rPr lang="nl-BE" dirty="0"/>
              <a:t>Brandposter RCE: brandveiligheid voor gebouwen van de eredienst: samenwerking met Monumentenwacht, PARCUM</a:t>
            </a:r>
          </a:p>
        </p:txBody>
      </p:sp>
      <p:sp>
        <p:nvSpPr>
          <p:cNvPr id="5" name="Tijdelijke aanduiding voor inhoud 4">
            <a:extLst>
              <a:ext uri="{FF2B5EF4-FFF2-40B4-BE49-F238E27FC236}">
                <a16:creationId xmlns:a16="http://schemas.microsoft.com/office/drawing/2014/main" id="{F141001D-C8E5-0F86-F701-12F2A0A79F7F}"/>
              </a:ext>
            </a:extLst>
          </p:cNvPr>
          <p:cNvSpPr>
            <a:spLocks noGrp="1"/>
          </p:cNvSpPr>
          <p:nvPr>
            <p:ph sz="half" idx="2"/>
          </p:nvPr>
        </p:nvSpPr>
        <p:spPr/>
        <p:txBody>
          <a:bodyPr/>
          <a:lstStyle/>
          <a:p>
            <a:endParaRPr lang="nl-BE"/>
          </a:p>
        </p:txBody>
      </p:sp>
      <p:pic>
        <p:nvPicPr>
          <p:cNvPr id="4100" name="Picture 4" descr="Opruimen na wateroverlast (c) Rijksdienst voor het Cultureel Erfgoed">
            <a:extLst>
              <a:ext uri="{FF2B5EF4-FFF2-40B4-BE49-F238E27FC236}">
                <a16:creationId xmlns:a16="http://schemas.microsoft.com/office/drawing/2014/main" id="{5B5DCED1-74D5-BC91-A7C2-5059BCB449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2806995"/>
            <a:ext cx="4504883" cy="3003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16157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F45AC-565D-DCF4-29DF-1155B601C1B8}"/>
              </a:ext>
            </a:extLst>
          </p:cNvPr>
          <p:cNvSpPr>
            <a:spLocks noGrp="1"/>
          </p:cNvSpPr>
          <p:nvPr>
            <p:ph type="title"/>
          </p:nvPr>
        </p:nvSpPr>
        <p:spPr/>
        <p:txBody>
          <a:bodyPr/>
          <a:lstStyle/>
          <a:p>
            <a:r>
              <a:rPr lang="nl-BE" dirty="0"/>
              <a:t>Publicaties</a:t>
            </a:r>
          </a:p>
        </p:txBody>
      </p:sp>
      <p:sp>
        <p:nvSpPr>
          <p:cNvPr id="3" name="Tijdelijke aanduiding voor inhoud 2">
            <a:extLst>
              <a:ext uri="{FF2B5EF4-FFF2-40B4-BE49-F238E27FC236}">
                <a16:creationId xmlns:a16="http://schemas.microsoft.com/office/drawing/2014/main" id="{9ADEB0BE-3B91-39A2-BEDE-94BD20CBDCE0}"/>
              </a:ext>
            </a:extLst>
          </p:cNvPr>
          <p:cNvSpPr>
            <a:spLocks noGrp="1"/>
          </p:cNvSpPr>
          <p:nvPr>
            <p:ph idx="1"/>
          </p:nvPr>
        </p:nvSpPr>
        <p:spPr/>
        <p:txBody>
          <a:bodyPr/>
          <a:lstStyle/>
          <a:p>
            <a:r>
              <a:rPr lang="nl-BE" dirty="0"/>
              <a:t>Voorbereiding publicatie actoren en stappen bij een calamiteit: in samenwerking met KIK, Blue </a:t>
            </a:r>
            <a:r>
              <a:rPr lang="nl-BE" dirty="0" err="1"/>
              <a:t>Shield</a:t>
            </a:r>
            <a:r>
              <a:rPr lang="nl-BE" dirty="0"/>
              <a:t>, Onroerend Erfgoed, Monumentenwacht,… : brede verspreiding in 2 talen over België</a:t>
            </a:r>
          </a:p>
        </p:txBody>
      </p:sp>
    </p:spTree>
    <p:extLst>
      <p:ext uri="{BB962C8B-B14F-4D97-AF65-F5344CB8AC3E}">
        <p14:creationId xmlns:p14="http://schemas.microsoft.com/office/powerpoint/2010/main" val="3525911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C118D3A-A198-4C25-99BB-824143339C2E}"/>
              </a:ext>
            </a:extLst>
          </p:cNvPr>
          <p:cNvSpPr>
            <a:spLocks noGrp="1"/>
          </p:cNvSpPr>
          <p:nvPr>
            <p:ph type="title"/>
          </p:nvPr>
        </p:nvSpPr>
        <p:spPr/>
        <p:txBody>
          <a:bodyPr/>
          <a:lstStyle/>
          <a:p>
            <a:r>
              <a:rPr lang="nl-BE" dirty="0"/>
              <a:t>Calamiteitendenktank</a:t>
            </a:r>
          </a:p>
        </p:txBody>
      </p:sp>
      <p:sp>
        <p:nvSpPr>
          <p:cNvPr id="5" name="Tijdelijke aanduiding voor inhoud 4">
            <a:extLst>
              <a:ext uri="{FF2B5EF4-FFF2-40B4-BE49-F238E27FC236}">
                <a16:creationId xmlns:a16="http://schemas.microsoft.com/office/drawing/2014/main" id="{B7655860-982D-DB0D-C6C8-657250EA6442}"/>
              </a:ext>
            </a:extLst>
          </p:cNvPr>
          <p:cNvSpPr>
            <a:spLocks noGrp="1"/>
          </p:cNvSpPr>
          <p:nvPr>
            <p:ph idx="1"/>
          </p:nvPr>
        </p:nvSpPr>
        <p:spPr/>
        <p:txBody>
          <a:bodyPr>
            <a:normAutofit/>
          </a:bodyPr>
          <a:lstStyle/>
          <a:p>
            <a:r>
              <a:rPr lang="nl-BE" dirty="0"/>
              <a:t>Oprichting juni 2021</a:t>
            </a:r>
          </a:p>
          <a:p>
            <a:r>
              <a:rPr lang="nl-BE" dirty="0"/>
              <a:t>Doel: noden detecteren en vorming organiseren, tools ontwikkelen vanuit interdisciplinaire samenwerking</a:t>
            </a:r>
          </a:p>
          <a:p>
            <a:pPr marL="342900" lvl="0" indent="-342900">
              <a:buFont typeface="Arial" panose="020B0604020202020204" pitchFamily="34" charset="0"/>
              <a:buChar char="•"/>
              <a:tabLst>
                <a:tab pos="457200" algn="l"/>
              </a:tabLst>
            </a:pPr>
            <a:r>
              <a:rPr lang="nl-BE" dirty="0"/>
              <a:t>Aanleiding: nieuwe uitdagingen: activisme, </a:t>
            </a:r>
            <a:r>
              <a:rPr lang="nl-BE" sz="2900" dirty="0"/>
              <a:t>terrorisme, diefstal, cybercriminaliteit, pandemie, brand, wateroverlast </a:t>
            </a:r>
            <a:endParaRPr lang="nl-BE" dirty="0"/>
          </a:p>
          <a:p>
            <a:r>
              <a:rPr lang="nl-BE" dirty="0"/>
              <a:t>Leden: Ibrahim Bulut (</a:t>
            </a:r>
            <a:r>
              <a:rPr lang="nl-BE" dirty="0" err="1"/>
              <a:t>Allseccon</a:t>
            </a:r>
            <a:r>
              <a:rPr lang="nl-BE" dirty="0"/>
              <a:t>), politie Gent, brandpreventie-adviseur, KIK, Monumentenwacht, Rijksdienst Cultureel Erfgoed Nederland, ICOM</a:t>
            </a:r>
          </a:p>
          <a:p>
            <a:endParaRPr lang="nl-BE" dirty="0"/>
          </a:p>
        </p:txBody>
      </p:sp>
    </p:spTree>
    <p:extLst>
      <p:ext uri="{BB962C8B-B14F-4D97-AF65-F5344CB8AC3E}">
        <p14:creationId xmlns:p14="http://schemas.microsoft.com/office/powerpoint/2010/main" val="3819049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D832E7-8CBB-D059-B987-356E54C2FE23}"/>
              </a:ext>
            </a:extLst>
          </p:cNvPr>
          <p:cNvSpPr>
            <a:spLocks noGrp="1"/>
          </p:cNvSpPr>
          <p:nvPr>
            <p:ph type="title"/>
          </p:nvPr>
        </p:nvSpPr>
        <p:spPr/>
        <p:txBody>
          <a:bodyPr/>
          <a:lstStyle/>
          <a:p>
            <a:r>
              <a:rPr lang="nl-BE" dirty="0"/>
              <a:t>Noden voor de toekomst? </a:t>
            </a:r>
          </a:p>
        </p:txBody>
      </p:sp>
      <p:sp>
        <p:nvSpPr>
          <p:cNvPr id="3" name="Tijdelijke aanduiding voor inhoud 2">
            <a:extLst>
              <a:ext uri="{FF2B5EF4-FFF2-40B4-BE49-F238E27FC236}">
                <a16:creationId xmlns:a16="http://schemas.microsoft.com/office/drawing/2014/main" id="{E1B1279C-3AB5-134D-83BE-8F43BB27F0A6}"/>
              </a:ext>
            </a:extLst>
          </p:cNvPr>
          <p:cNvSpPr>
            <a:spLocks noGrp="1"/>
          </p:cNvSpPr>
          <p:nvPr>
            <p:ph idx="1"/>
          </p:nvPr>
        </p:nvSpPr>
        <p:spPr/>
        <p:txBody>
          <a:bodyPr/>
          <a:lstStyle/>
          <a:p>
            <a:r>
              <a:rPr lang="nl-BE" dirty="0"/>
              <a:t>FARO biedt begeleiding aan bij het uitwerken van een calamiteitenplan</a:t>
            </a:r>
          </a:p>
          <a:p>
            <a:r>
              <a:rPr lang="nl-BE" dirty="0"/>
              <a:t>FARO stimuleert het reactiveren van de calamiteitennetwerken en het oprichten van nieuwe calamiteitennetwerken</a:t>
            </a:r>
          </a:p>
          <a:p>
            <a:r>
              <a:rPr lang="nl-BE" dirty="0"/>
              <a:t>FARO biedt hulp aan tijdens een noodsituatie</a:t>
            </a:r>
          </a:p>
          <a:p>
            <a:r>
              <a:rPr lang="nl-BE" dirty="0"/>
              <a:t>Andere noden? Contacteer ons</a:t>
            </a:r>
          </a:p>
        </p:txBody>
      </p:sp>
    </p:spTree>
    <p:extLst>
      <p:ext uri="{BB962C8B-B14F-4D97-AF65-F5344CB8AC3E}">
        <p14:creationId xmlns:p14="http://schemas.microsoft.com/office/powerpoint/2010/main" val="2593507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hthoek 5"/>
          <p:cNvSpPr/>
          <p:nvPr/>
        </p:nvSpPr>
        <p:spPr>
          <a:xfrm>
            <a:off x="3434575" y="1887449"/>
            <a:ext cx="4572000" cy="861774"/>
          </a:xfrm>
          <a:prstGeom prst="rect">
            <a:avLst/>
          </a:prstGeom>
        </p:spPr>
        <p:txBody>
          <a:bodyPr>
            <a:spAutoFit/>
          </a:bodyPr>
          <a:lstStyle/>
          <a:p>
            <a:r>
              <a:rPr lang="nl-NL" dirty="0">
                <a:solidFill>
                  <a:srgbClr val="C00000"/>
                </a:solidFill>
              </a:rPr>
              <a:t>Anne-Catherine Olbrechts</a:t>
            </a:r>
            <a:endParaRPr lang="nl-NL" sz="1600" dirty="0"/>
          </a:p>
          <a:p>
            <a:r>
              <a:rPr lang="nl-NL" sz="1600" dirty="0"/>
              <a:t>Anne-catherine.olbrechts@faro.be</a:t>
            </a:r>
          </a:p>
          <a:p>
            <a:r>
              <a:rPr lang="nl-NL" sz="1600" dirty="0"/>
              <a:t>T </a:t>
            </a:r>
            <a:r>
              <a:rPr lang="is-IS" sz="1600" dirty="0"/>
              <a:t>02 213 10 82</a:t>
            </a:r>
          </a:p>
        </p:txBody>
      </p:sp>
      <p:pic>
        <p:nvPicPr>
          <p:cNvPr id="6146" name="Picture 2">
            <a:extLst>
              <a:ext uri="{FF2B5EF4-FFF2-40B4-BE49-F238E27FC236}">
                <a16:creationId xmlns:a16="http://schemas.microsoft.com/office/drawing/2014/main" id="{63C1CA24-369C-1AE1-0BB3-AF1B0A2A19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859" y="1082901"/>
            <a:ext cx="2470869" cy="2470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073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047172-9918-0356-C62A-78834A64F3EB}"/>
              </a:ext>
            </a:extLst>
          </p:cNvPr>
          <p:cNvSpPr>
            <a:spLocks noGrp="1"/>
          </p:cNvSpPr>
          <p:nvPr>
            <p:ph type="title"/>
          </p:nvPr>
        </p:nvSpPr>
        <p:spPr/>
        <p:txBody>
          <a:bodyPr/>
          <a:lstStyle/>
          <a:p>
            <a:endParaRPr lang="nl-BE" dirty="0"/>
          </a:p>
        </p:txBody>
      </p:sp>
      <p:sp>
        <p:nvSpPr>
          <p:cNvPr id="3" name="Tijdelijke aanduiding voor tekst 2">
            <a:extLst>
              <a:ext uri="{FF2B5EF4-FFF2-40B4-BE49-F238E27FC236}">
                <a16:creationId xmlns:a16="http://schemas.microsoft.com/office/drawing/2014/main" id="{0DFBC8C6-DB8B-F6C9-A974-F0489B05523B}"/>
              </a:ext>
            </a:extLst>
          </p:cNvPr>
          <p:cNvSpPr>
            <a:spLocks noGrp="1"/>
          </p:cNvSpPr>
          <p:nvPr>
            <p:ph type="body" idx="1"/>
          </p:nvPr>
        </p:nvSpPr>
        <p:spPr/>
        <p:txBody>
          <a:bodyPr/>
          <a:lstStyle/>
          <a:p>
            <a:endParaRPr lang="nl-BE"/>
          </a:p>
        </p:txBody>
      </p:sp>
      <p:pic>
        <p:nvPicPr>
          <p:cNvPr id="4" name="Onlinemedia 3" title="Als de dijken breken | Official Trailer (2016) | NPO 1 | EO | Nu op Netflix">
            <a:hlinkClick r:id="" action="ppaction://media"/>
            <a:extLst>
              <a:ext uri="{FF2B5EF4-FFF2-40B4-BE49-F238E27FC236}">
                <a16:creationId xmlns:a16="http://schemas.microsoft.com/office/drawing/2014/main" id="{F4BFE236-4A0F-8FD0-0E2D-1F43C6556166}"/>
              </a:ext>
            </a:extLst>
          </p:cNvPr>
          <p:cNvPicPr>
            <a:picLocks noRot="1" noChangeAspect="1"/>
          </p:cNvPicPr>
          <p:nvPr>
            <a:videoFile r:link="rId1"/>
          </p:nvPr>
        </p:nvPicPr>
        <p:blipFill>
          <a:blip r:embed="rId4"/>
          <a:stretch>
            <a:fillRect/>
          </a:stretch>
        </p:blipFill>
        <p:spPr>
          <a:xfrm>
            <a:off x="493871" y="1116439"/>
            <a:ext cx="8171158" cy="4616704"/>
          </a:xfrm>
          <a:prstGeom prst="rect">
            <a:avLst/>
          </a:prstGeom>
        </p:spPr>
      </p:pic>
    </p:spTree>
    <p:extLst>
      <p:ext uri="{BB962C8B-B14F-4D97-AF65-F5344CB8AC3E}">
        <p14:creationId xmlns:p14="http://schemas.microsoft.com/office/powerpoint/2010/main" val="370332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28650" y="1913873"/>
            <a:ext cx="7886700" cy="748245"/>
          </a:xfrm>
          <a:ln>
            <a:noFill/>
          </a:ln>
        </p:spPr>
        <p:txBody>
          <a:bodyPr/>
          <a:lstStyle/>
          <a:p>
            <a:r>
              <a:rPr lang="nl-NL" b="1" dirty="0">
                <a:solidFill>
                  <a:srgbClr val="C00000"/>
                </a:solidFill>
              </a:rPr>
              <a:t>Indeling</a:t>
            </a:r>
            <a:endParaRPr lang="nl-NL" b="1" dirty="0"/>
          </a:p>
        </p:txBody>
      </p:sp>
      <p:sp>
        <p:nvSpPr>
          <p:cNvPr id="3" name="Tijdelijke aanduiding voor inhoud 2"/>
          <p:cNvSpPr>
            <a:spLocks noGrp="1"/>
          </p:cNvSpPr>
          <p:nvPr>
            <p:ph idx="1"/>
          </p:nvPr>
        </p:nvSpPr>
        <p:spPr>
          <a:xfrm>
            <a:off x="628650" y="2773186"/>
            <a:ext cx="7886700" cy="2456217"/>
          </a:xfrm>
        </p:spPr>
        <p:txBody>
          <a:bodyPr/>
          <a:lstStyle/>
          <a:p>
            <a:r>
              <a:rPr lang="nl-NL" dirty="0">
                <a:latin typeface="+mj-lt"/>
              </a:rPr>
              <a:t>Veld voorbereiden op een noodsituatie: traject FARO van 2008 tot nu</a:t>
            </a:r>
          </a:p>
          <a:p>
            <a:r>
              <a:rPr lang="nl-NL" dirty="0">
                <a:latin typeface="+mj-lt"/>
              </a:rPr>
              <a:t>Noden voor de toekomst?</a:t>
            </a:r>
          </a:p>
          <a:p>
            <a:pPr marL="0" indent="0">
              <a:buNone/>
            </a:pPr>
            <a:endParaRPr lang="nl-NL" dirty="0"/>
          </a:p>
        </p:txBody>
      </p:sp>
    </p:spTree>
    <p:extLst>
      <p:ext uri="{BB962C8B-B14F-4D97-AF65-F5344CB8AC3E}">
        <p14:creationId xmlns:p14="http://schemas.microsoft.com/office/powerpoint/2010/main" val="2008789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B92E67A-796A-D2F8-93E0-ABE6B22657B3}"/>
              </a:ext>
            </a:extLst>
          </p:cNvPr>
          <p:cNvSpPr>
            <a:spLocks noGrp="1"/>
          </p:cNvSpPr>
          <p:nvPr>
            <p:ph type="title"/>
          </p:nvPr>
        </p:nvSpPr>
        <p:spPr/>
        <p:txBody>
          <a:bodyPr/>
          <a:lstStyle/>
          <a:p>
            <a:r>
              <a:rPr lang="nl-BE" b="1" dirty="0">
                <a:solidFill>
                  <a:srgbClr val="C00000"/>
                </a:solidFill>
              </a:rPr>
              <a:t>Traject FARO</a:t>
            </a:r>
          </a:p>
        </p:txBody>
      </p:sp>
      <p:sp>
        <p:nvSpPr>
          <p:cNvPr id="8" name="Tekstvak 7">
            <a:extLst>
              <a:ext uri="{FF2B5EF4-FFF2-40B4-BE49-F238E27FC236}">
                <a16:creationId xmlns:a16="http://schemas.microsoft.com/office/drawing/2014/main" id="{E6F0AAFB-335B-9861-46F3-CCA0B1F1014D}"/>
              </a:ext>
            </a:extLst>
          </p:cNvPr>
          <p:cNvSpPr txBox="1"/>
          <p:nvPr/>
        </p:nvSpPr>
        <p:spPr>
          <a:xfrm>
            <a:off x="5297714" y="5341257"/>
            <a:ext cx="2481943" cy="464457"/>
          </a:xfrm>
          <a:prstGeom prst="rect">
            <a:avLst/>
          </a:prstGeom>
          <a:noFill/>
        </p:spPr>
        <p:txBody>
          <a:bodyPr wrap="square" rtlCol="0">
            <a:spAutoFit/>
          </a:bodyPr>
          <a:lstStyle/>
          <a:p>
            <a:endParaRPr lang="nl-BE" dirty="0"/>
          </a:p>
        </p:txBody>
      </p:sp>
      <p:graphicFrame>
        <p:nvGraphicFramePr>
          <p:cNvPr id="11" name="Tijdelijke aanduiding voor inhoud 2">
            <a:extLst>
              <a:ext uri="{FF2B5EF4-FFF2-40B4-BE49-F238E27FC236}">
                <a16:creationId xmlns:a16="http://schemas.microsoft.com/office/drawing/2014/main" id="{657ABD01-83F4-58CD-6B4D-56C812AC5EE4}"/>
              </a:ext>
            </a:extLst>
          </p:cNvPr>
          <p:cNvGraphicFramePr>
            <a:graphicFrameLocks noGrp="1"/>
          </p:cNvGraphicFramePr>
          <p:nvPr>
            <p:ph sz="half" idx="1"/>
          </p:nvPr>
        </p:nvGraphicFramePr>
        <p:xfrm>
          <a:off x="628650" y="1825625"/>
          <a:ext cx="38862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Tijdelijke aanduiding voor inhoud 10" descr="Afbeelding met buiten, gebouw, water, steen&#10;&#10;Automatisch gegenereerde beschrijving">
            <a:extLst>
              <a:ext uri="{FF2B5EF4-FFF2-40B4-BE49-F238E27FC236}">
                <a16:creationId xmlns:a16="http://schemas.microsoft.com/office/drawing/2014/main" id="{28D97D8D-C037-BFFA-AAEE-7C8F2C06741F}"/>
              </a:ext>
            </a:extLst>
          </p:cNvPr>
          <p:cNvPicPr>
            <a:picLocks noGrp="1" noChangeAspect="1"/>
          </p:cNvPicPr>
          <p:nvPr>
            <p:ph sz="half" idx="2"/>
          </p:nvPr>
        </p:nvPicPr>
        <p:blipFill>
          <a:blip r:embed="rId8"/>
          <a:stretch>
            <a:fillRect/>
          </a:stretch>
        </p:blipFill>
        <p:spPr>
          <a:xfrm>
            <a:off x="4629150" y="2705894"/>
            <a:ext cx="3886200" cy="2590800"/>
          </a:xfrm>
        </p:spPr>
      </p:pic>
      <p:sp>
        <p:nvSpPr>
          <p:cNvPr id="6" name="Tekstvak 5">
            <a:extLst>
              <a:ext uri="{FF2B5EF4-FFF2-40B4-BE49-F238E27FC236}">
                <a16:creationId xmlns:a16="http://schemas.microsoft.com/office/drawing/2014/main" id="{6639CF2F-CC3E-ADBC-84C8-26E5619F3E95}"/>
              </a:ext>
            </a:extLst>
          </p:cNvPr>
          <p:cNvSpPr txBox="1"/>
          <p:nvPr/>
        </p:nvSpPr>
        <p:spPr>
          <a:xfrm>
            <a:off x="4629150" y="5675086"/>
            <a:ext cx="4224564" cy="369332"/>
          </a:xfrm>
          <a:prstGeom prst="rect">
            <a:avLst/>
          </a:prstGeom>
          <a:noFill/>
        </p:spPr>
        <p:txBody>
          <a:bodyPr wrap="square" rtlCol="0">
            <a:spAutoFit/>
          </a:bodyPr>
          <a:lstStyle/>
          <a:p>
            <a:r>
              <a:rPr lang="en-US" dirty="0"/>
              <a:t>Photo by </a:t>
            </a:r>
            <a:r>
              <a:rPr lang="en-US" dirty="0">
                <a:hlinkClick r:id="rId9"/>
              </a:rPr>
              <a:t>Chris Gallagher</a:t>
            </a:r>
            <a:r>
              <a:rPr lang="en-US" dirty="0"/>
              <a:t> on </a:t>
            </a:r>
            <a:r>
              <a:rPr lang="en-US" dirty="0" err="1">
                <a:hlinkClick r:id="rId10"/>
              </a:rPr>
              <a:t>Unsplash</a:t>
            </a:r>
            <a:r>
              <a:rPr lang="en-US" dirty="0"/>
              <a:t> </a:t>
            </a:r>
            <a:endParaRPr lang="nl-BE" dirty="0"/>
          </a:p>
        </p:txBody>
      </p:sp>
    </p:spTree>
    <p:extLst>
      <p:ext uri="{BB962C8B-B14F-4D97-AF65-F5344CB8AC3E}">
        <p14:creationId xmlns:p14="http://schemas.microsoft.com/office/powerpoint/2010/main" val="3377410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63FF5A-B9E2-4989-825C-C62CD37CB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2464BED-18A6-2BFC-C22A-C6E8C9B07CF2}"/>
              </a:ext>
            </a:extLst>
          </p:cNvPr>
          <p:cNvSpPr>
            <a:spLocks noGrp="1"/>
          </p:cNvSpPr>
          <p:nvPr>
            <p:ph type="title"/>
          </p:nvPr>
        </p:nvSpPr>
        <p:spPr>
          <a:xfrm>
            <a:off x="486697" y="629266"/>
            <a:ext cx="2704179" cy="1676603"/>
          </a:xfrm>
        </p:spPr>
        <p:txBody>
          <a:bodyPr vert="horz" lIns="91440" tIns="45720" rIns="91440" bIns="45720" rtlCol="0" anchor="ctr">
            <a:normAutofit/>
          </a:bodyPr>
          <a:lstStyle/>
          <a:p>
            <a:r>
              <a:rPr lang="en-US" sz="3500" b="1"/>
              <a:t>ECCE! traject</a:t>
            </a:r>
          </a:p>
        </p:txBody>
      </p:sp>
      <p:sp>
        <p:nvSpPr>
          <p:cNvPr id="3" name="Tijdelijke aanduiding voor inhoud 2">
            <a:extLst>
              <a:ext uri="{FF2B5EF4-FFF2-40B4-BE49-F238E27FC236}">
                <a16:creationId xmlns:a16="http://schemas.microsoft.com/office/drawing/2014/main" id="{8BCC2F8E-38C3-437B-5322-145D612E9BF1}"/>
              </a:ext>
            </a:extLst>
          </p:cNvPr>
          <p:cNvSpPr>
            <a:spLocks noGrp="1"/>
          </p:cNvSpPr>
          <p:nvPr>
            <p:ph sz="half" idx="1"/>
          </p:nvPr>
        </p:nvSpPr>
        <p:spPr>
          <a:xfrm>
            <a:off x="486698" y="2438401"/>
            <a:ext cx="2704178" cy="3779520"/>
          </a:xfrm>
        </p:spPr>
        <p:txBody>
          <a:bodyPr vert="horz" lIns="91440" tIns="45720" rIns="91440" bIns="45720" rtlCol="0">
            <a:normAutofit/>
          </a:bodyPr>
          <a:lstStyle/>
          <a:p>
            <a:r>
              <a:rPr lang="en-US" sz="1600"/>
              <a:t>Doel tweeledig: </a:t>
            </a:r>
          </a:p>
          <a:p>
            <a:r>
              <a:rPr lang="en-US" sz="1600"/>
              <a:t>1. calamiteitenplan schrijven</a:t>
            </a:r>
          </a:p>
          <a:p>
            <a:r>
              <a:rPr lang="en-US" sz="1600"/>
              <a:t>2. calamiteitennetwerk uitbouwen en levend houden</a:t>
            </a:r>
          </a:p>
        </p:txBody>
      </p:sp>
      <p:sp>
        <p:nvSpPr>
          <p:cNvPr id="12" name="Rectangle 11">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8700" y="559407"/>
            <a:ext cx="4945891"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descr="L:\05_Projecten_en_Acties\Calamiteiten\documentatie_voorbeelden\Antwerpen_CarolusBorromeus\artikel_detail.bmp">
            <a:extLst>
              <a:ext uri="{FF2B5EF4-FFF2-40B4-BE49-F238E27FC236}">
                <a16:creationId xmlns:a16="http://schemas.microsoft.com/office/drawing/2014/main" id="{0A5D167E-0B97-1FA4-9449-90CB30929C39}"/>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7267" r="19184" b="-2"/>
          <a:stretch/>
        </p:blipFill>
        <p:spPr bwMode="auto">
          <a:xfrm>
            <a:off x="3962781" y="722376"/>
            <a:ext cx="4697730" cy="5413248"/>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3745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464BED-18A6-2BFC-C22A-C6E8C9B07CF2}"/>
              </a:ext>
            </a:extLst>
          </p:cNvPr>
          <p:cNvSpPr>
            <a:spLocks noGrp="1"/>
          </p:cNvSpPr>
          <p:nvPr>
            <p:ph type="title"/>
          </p:nvPr>
        </p:nvSpPr>
        <p:spPr>
          <a:xfrm>
            <a:off x="486696" y="629266"/>
            <a:ext cx="2629122" cy="1622321"/>
          </a:xfrm>
        </p:spPr>
        <p:txBody>
          <a:bodyPr vert="horz" lIns="91440" tIns="45720" rIns="91440" bIns="45720" rtlCol="0" anchor="ctr">
            <a:normAutofit/>
          </a:bodyPr>
          <a:lstStyle/>
          <a:p>
            <a:r>
              <a:rPr lang="en-US" b="1" kern="1200">
                <a:solidFill>
                  <a:schemeClr val="tx1"/>
                </a:solidFill>
                <a:latin typeface="+mj-lt"/>
                <a:ea typeface="+mj-ea"/>
                <a:cs typeface="+mj-cs"/>
              </a:rPr>
              <a:t>ECCE! traject</a:t>
            </a:r>
          </a:p>
        </p:txBody>
      </p:sp>
      <p:sp>
        <p:nvSpPr>
          <p:cNvPr id="3" name="Tijdelijke aanduiding voor inhoud 2">
            <a:extLst>
              <a:ext uri="{FF2B5EF4-FFF2-40B4-BE49-F238E27FC236}">
                <a16:creationId xmlns:a16="http://schemas.microsoft.com/office/drawing/2014/main" id="{8BCC2F8E-38C3-437B-5322-145D612E9BF1}"/>
              </a:ext>
            </a:extLst>
          </p:cNvPr>
          <p:cNvSpPr>
            <a:spLocks noGrp="1"/>
          </p:cNvSpPr>
          <p:nvPr>
            <p:ph sz="half" idx="1"/>
          </p:nvPr>
        </p:nvSpPr>
        <p:spPr>
          <a:xfrm>
            <a:off x="486698" y="2438400"/>
            <a:ext cx="2629120" cy="3785419"/>
          </a:xfrm>
        </p:spPr>
        <p:txBody>
          <a:bodyPr vert="horz" lIns="91440" tIns="45720" rIns="91440" bIns="45720" rtlCol="0">
            <a:normAutofit/>
          </a:bodyPr>
          <a:lstStyle/>
          <a:p>
            <a:r>
              <a:rPr lang="en-US" sz="1700"/>
              <a:t>Nadruk op veiligheid-beveiliging gebouw en organisatorische maatregelen (BHV)</a:t>
            </a:r>
          </a:p>
          <a:p>
            <a:r>
              <a:rPr lang="en-US" sz="1700"/>
              <a:t>Korte opleiding over collectiehulpverlening (CHV)</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descr="L:\05_Projecten_en_Acties\Calamiteiten\documentatie_voorbeelden\Antwerpen_CarolusBorromeus\artikel_detail.bmp">
            <a:extLst>
              <a:ext uri="{FF2B5EF4-FFF2-40B4-BE49-F238E27FC236}">
                <a16:creationId xmlns:a16="http://schemas.microsoft.com/office/drawing/2014/main" id="{0A5D167E-0B97-1FA4-9449-90CB30929C3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054396" y="1514358"/>
            <a:ext cx="4514498" cy="3826037"/>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5798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20060928_waterschade13">
            <a:extLst>
              <a:ext uri="{FF2B5EF4-FFF2-40B4-BE49-F238E27FC236}">
                <a16:creationId xmlns:a16="http://schemas.microsoft.com/office/drawing/2014/main" id="{11AC8143-CCDF-9D38-B702-DD7DD0AB1AEB}"/>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t="22453" r="1" b="9471"/>
          <a:stretch/>
        </p:blipFill>
        <p:spPr bwMode="auto">
          <a:xfrm>
            <a:off x="20" y="10"/>
            <a:ext cx="9171076" cy="46669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8" y="2987478"/>
            <a:ext cx="9171095" cy="1828800"/>
            <a:chOff x="-305" y="2987478"/>
            <a:chExt cx="12188952" cy="1828800"/>
          </a:xfrm>
        </p:grpSpPr>
        <p:sp>
          <p:nvSpPr>
            <p:cNvPr id="16" name="Freeform: Shape 15">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9" name="Freeform: Shape 18">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5" name="Titel 4">
            <a:extLst>
              <a:ext uri="{FF2B5EF4-FFF2-40B4-BE49-F238E27FC236}">
                <a16:creationId xmlns:a16="http://schemas.microsoft.com/office/drawing/2014/main" id="{1500E8A9-00AA-51A9-C30C-FA161E9D26E9}"/>
              </a:ext>
            </a:extLst>
          </p:cNvPr>
          <p:cNvSpPr>
            <a:spLocks noGrp="1"/>
          </p:cNvSpPr>
          <p:nvPr>
            <p:ph type="title"/>
          </p:nvPr>
        </p:nvSpPr>
        <p:spPr>
          <a:xfrm>
            <a:off x="603504" y="4551037"/>
            <a:ext cx="3766336" cy="1509931"/>
          </a:xfrm>
        </p:spPr>
        <p:txBody>
          <a:bodyPr vert="horz" lIns="91440" tIns="45720" rIns="91440" bIns="45720" rtlCol="0" anchor="ctr">
            <a:normAutofit/>
          </a:bodyPr>
          <a:lstStyle/>
          <a:p>
            <a:r>
              <a:rPr lang="en-US" sz="3100" b="1">
                <a:solidFill>
                  <a:schemeClr val="tx2"/>
                </a:solidFill>
              </a:rPr>
              <a:t>Evaluatie</a:t>
            </a:r>
            <a:r>
              <a:rPr lang="en-US" sz="3100">
                <a:solidFill>
                  <a:schemeClr val="tx2"/>
                </a:solidFill>
              </a:rPr>
              <a:t> </a:t>
            </a:r>
            <a:r>
              <a:rPr lang="en-US" sz="3100" b="1">
                <a:solidFill>
                  <a:schemeClr val="tx2"/>
                </a:solidFill>
              </a:rPr>
              <a:t>in 2015: stavaza en noden in Vlaanderen</a:t>
            </a:r>
          </a:p>
        </p:txBody>
      </p:sp>
      <p:sp>
        <p:nvSpPr>
          <p:cNvPr id="6" name="Tijdelijke aanduiding voor inhoud 5">
            <a:extLst>
              <a:ext uri="{FF2B5EF4-FFF2-40B4-BE49-F238E27FC236}">
                <a16:creationId xmlns:a16="http://schemas.microsoft.com/office/drawing/2014/main" id="{0BEB658E-02FD-FD7D-3FAB-A9095FD8D15C}"/>
              </a:ext>
            </a:extLst>
          </p:cNvPr>
          <p:cNvSpPr>
            <a:spLocks noGrp="1"/>
          </p:cNvSpPr>
          <p:nvPr>
            <p:ph sz="half" idx="1"/>
          </p:nvPr>
        </p:nvSpPr>
        <p:spPr>
          <a:xfrm>
            <a:off x="4852685" y="4551037"/>
            <a:ext cx="3694808" cy="1509935"/>
          </a:xfrm>
        </p:spPr>
        <p:txBody>
          <a:bodyPr vert="horz" lIns="91440" tIns="45720" rIns="91440" bIns="45720" rtlCol="0" anchor="ctr">
            <a:normAutofit/>
          </a:bodyPr>
          <a:lstStyle/>
          <a:p>
            <a:r>
              <a:rPr lang="en-US" sz="1100">
                <a:solidFill>
                  <a:schemeClr val="tx2"/>
                </a:solidFill>
              </a:rPr>
              <a:t>Online enquête door Depotconsulenten Vlaamse provincies, VGC en KIK</a:t>
            </a:r>
          </a:p>
          <a:p>
            <a:r>
              <a:rPr lang="en-US" sz="1100">
                <a:solidFill>
                  <a:schemeClr val="tx2"/>
                </a:solidFill>
              </a:rPr>
              <a:t>Ingevuld door 89 anonieme respondenten</a:t>
            </a:r>
          </a:p>
          <a:p>
            <a:r>
              <a:rPr lang="en-US" sz="1100">
                <a:solidFill>
                  <a:schemeClr val="tx2"/>
                </a:solidFill>
              </a:rPr>
              <a:t>Helft nood aan begeleiding bij het schrijven van een plan</a:t>
            </a:r>
          </a:p>
          <a:p>
            <a:r>
              <a:rPr lang="en-US" sz="1100">
                <a:solidFill>
                  <a:schemeClr val="tx2"/>
                </a:solidFill>
              </a:rPr>
              <a:t>Andere helft nood aan begeleiding voor het uitwerken van CHV  </a:t>
            </a:r>
          </a:p>
        </p:txBody>
      </p:sp>
    </p:spTree>
    <p:extLst>
      <p:ext uri="{BB962C8B-B14F-4D97-AF65-F5344CB8AC3E}">
        <p14:creationId xmlns:p14="http://schemas.microsoft.com/office/powerpoint/2010/main" val="3961605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FE6C88-CA39-7F93-79C6-4B63A1677157}"/>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b="1"/>
              <a:t>2016 - nu: FARO </a:t>
            </a:r>
          </a:p>
        </p:txBody>
      </p:sp>
      <p:pic>
        <p:nvPicPr>
          <p:cNvPr id="6" name="Tijdelijke aanduiding voor inhoud 5" descr="Afbeelding met persoon, staand, mensen, groep&#10;&#10;Automatisch gegenereerde beschrijving">
            <a:extLst>
              <a:ext uri="{FF2B5EF4-FFF2-40B4-BE49-F238E27FC236}">
                <a16:creationId xmlns:a16="http://schemas.microsoft.com/office/drawing/2014/main" id="{8C1CA795-A64C-678D-FBD5-C1648ABBC9AB}"/>
              </a:ext>
            </a:extLst>
          </p:cNvPr>
          <p:cNvPicPr>
            <a:picLocks noGrp="1" noChangeAspect="1"/>
          </p:cNvPicPr>
          <p:nvPr>
            <p:ph sz="half" idx="2"/>
          </p:nvPr>
        </p:nvPicPr>
        <p:blipFill rotWithShape="1">
          <a:blip r:embed="rId3"/>
          <a:srcRect t="14429" b="24778"/>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ijdelijke aanduiding voor inhoud 2">
            <a:extLst>
              <a:ext uri="{FF2B5EF4-FFF2-40B4-BE49-F238E27FC236}">
                <a16:creationId xmlns:a16="http://schemas.microsoft.com/office/drawing/2014/main" id="{DFCDEB04-97DF-F809-4EC5-A8E3C335AC0C}"/>
              </a:ext>
            </a:extLst>
          </p:cNvPr>
          <p:cNvSpPr>
            <a:spLocks noGrp="1"/>
          </p:cNvSpPr>
          <p:nvPr>
            <p:ph sz="half" idx="1"/>
          </p:nvPr>
        </p:nvSpPr>
        <p:spPr>
          <a:xfrm>
            <a:off x="3167986" y="3752850"/>
            <a:ext cx="5614060" cy="2452687"/>
          </a:xfrm>
        </p:spPr>
        <p:txBody>
          <a:bodyPr vert="horz" lIns="91440" tIns="45720" rIns="91440" bIns="45720" rtlCol="0" anchor="ctr">
            <a:normAutofit/>
          </a:bodyPr>
          <a:lstStyle/>
          <a:p>
            <a:r>
              <a:rPr lang="en-US" sz="1600"/>
              <a:t>Opleidingen in samenwerking met beredderingsbedrijf:</a:t>
            </a:r>
          </a:p>
          <a:p>
            <a:r>
              <a:rPr lang="en-US" sz="1600"/>
              <a:t>CHV Collectiehulpverlening</a:t>
            </a:r>
          </a:p>
          <a:p>
            <a:r>
              <a:rPr lang="en-US" sz="1600"/>
              <a:t>BHV </a:t>
            </a:r>
            <a:br>
              <a:rPr lang="en-US" sz="1600"/>
            </a:br>
            <a:r>
              <a:rPr lang="en-US" sz="1600"/>
              <a:t>Hoe schrijf je een calamiteitenplan? </a:t>
            </a:r>
          </a:p>
          <a:p>
            <a:endParaRPr lang="en-US" sz="1600"/>
          </a:p>
        </p:txBody>
      </p:sp>
      <p:sp>
        <p:nvSpPr>
          <p:cNvPr id="7" name="Tekstvak 6">
            <a:extLst>
              <a:ext uri="{FF2B5EF4-FFF2-40B4-BE49-F238E27FC236}">
                <a16:creationId xmlns:a16="http://schemas.microsoft.com/office/drawing/2014/main" id="{4976721D-889F-EEFE-177B-A6C81C0B4F20}"/>
              </a:ext>
            </a:extLst>
          </p:cNvPr>
          <p:cNvSpPr txBox="1"/>
          <p:nvPr/>
        </p:nvSpPr>
        <p:spPr>
          <a:xfrm>
            <a:off x="360759" y="2934586"/>
            <a:ext cx="7379743" cy="646331"/>
          </a:xfrm>
          <a:prstGeom prst="rect">
            <a:avLst/>
          </a:prstGeom>
          <a:noFill/>
        </p:spPr>
        <p:txBody>
          <a:bodyPr wrap="square" rtlCol="0">
            <a:spAutoFit/>
          </a:bodyPr>
          <a:lstStyle/>
          <a:p>
            <a:r>
              <a:rPr lang="nl-BE" dirty="0">
                <a:solidFill>
                  <a:srgbClr val="FF0000"/>
                </a:solidFill>
              </a:rPr>
              <a:t>Opleiding CHV Campus Vesta Ranst, in samenwerking met HELICON,2016 </a:t>
            </a:r>
            <a:r>
              <a:rPr lang="en-GB" sz="1800" b="1" cap="small" dirty="0">
                <a:effectLst/>
                <a:latin typeface="Cambria" panose="02040503050406030204" pitchFamily="18" charset="0"/>
                <a:ea typeface="Calibri" panose="020F0502020204030204" pitchFamily="34" charset="0"/>
                <a:cs typeface="Times New Roman" panose="02020603050405020304" pitchFamily="18" charset="0"/>
              </a:rPr>
              <a:t>©</a:t>
            </a:r>
            <a:endParaRPr lang="nl-BE" sz="1800" b="1" cap="small" dirty="0">
              <a:effectLst/>
              <a:latin typeface="Cambria" panose="02040503050406030204" pitchFamily="18" charset="0"/>
              <a:ea typeface="Calibri" panose="020F0502020204030204" pitchFamily="34" charset="0"/>
              <a:cs typeface="Times New Roman" panose="02020603050405020304" pitchFamily="18" charset="0"/>
            </a:endParaRPr>
          </a:p>
          <a:p>
            <a:r>
              <a:rPr lang="nl-BE" dirty="0">
                <a:solidFill>
                  <a:srgbClr val="FF0000"/>
                </a:solidFill>
              </a:rPr>
              <a:t> FARO</a:t>
            </a:r>
          </a:p>
        </p:txBody>
      </p:sp>
    </p:spTree>
    <p:extLst>
      <p:ext uri="{BB962C8B-B14F-4D97-AF65-F5344CB8AC3E}">
        <p14:creationId xmlns:p14="http://schemas.microsoft.com/office/powerpoint/2010/main" val="1824436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F9EB14-6154-9791-2540-5CCDC55821B4}"/>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100"/>
              <a:t>DICE  opgericht in 2019</a:t>
            </a:r>
          </a:p>
        </p:txBody>
      </p:sp>
      <p:pic>
        <p:nvPicPr>
          <p:cNvPr id="5" name="Tijdelijke aanduiding voor inhoud 7">
            <a:extLst>
              <a:ext uri="{FF2B5EF4-FFF2-40B4-BE49-F238E27FC236}">
                <a16:creationId xmlns:a16="http://schemas.microsoft.com/office/drawing/2014/main" id="{18358A29-F70F-9C53-79FB-193A82E9F312}"/>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10123" b="8717"/>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ijdelijke aanduiding voor inhoud 2">
            <a:extLst>
              <a:ext uri="{FF2B5EF4-FFF2-40B4-BE49-F238E27FC236}">
                <a16:creationId xmlns:a16="http://schemas.microsoft.com/office/drawing/2014/main" id="{2FDBDEC1-B51F-1386-9C33-5C21FC7E6116}"/>
              </a:ext>
            </a:extLst>
          </p:cNvPr>
          <p:cNvSpPr>
            <a:spLocks noGrp="1"/>
          </p:cNvSpPr>
          <p:nvPr>
            <p:ph sz="half" idx="1"/>
          </p:nvPr>
        </p:nvSpPr>
        <p:spPr>
          <a:xfrm>
            <a:off x="3167986" y="3752850"/>
            <a:ext cx="5614060" cy="2452687"/>
          </a:xfrm>
        </p:spPr>
        <p:txBody>
          <a:bodyPr vert="horz" lIns="91440" tIns="45720" rIns="91440" bIns="45720" rtlCol="0" anchor="ctr">
            <a:normAutofit/>
          </a:bodyPr>
          <a:lstStyle/>
          <a:p>
            <a:r>
              <a:rPr lang="en-US" sz="1600" dirty="0"/>
              <a:t>Databank </a:t>
            </a:r>
            <a:r>
              <a:rPr lang="en-US" sz="1600" dirty="0" err="1"/>
              <a:t>Incidenten</a:t>
            </a:r>
            <a:r>
              <a:rPr lang="en-US" sz="1600" dirty="0"/>
              <a:t> </a:t>
            </a:r>
            <a:r>
              <a:rPr lang="en-US" sz="1600" dirty="0" err="1"/>
              <a:t>Cultureel</a:t>
            </a:r>
            <a:r>
              <a:rPr lang="en-US" sz="1600" dirty="0"/>
              <a:t> Erfgoed, 2019</a:t>
            </a:r>
          </a:p>
          <a:p>
            <a:r>
              <a:rPr lang="en-US" sz="1600" dirty="0" err="1"/>
              <a:t>Beveiligde</a:t>
            </a:r>
            <a:r>
              <a:rPr lang="en-US" sz="1600" dirty="0"/>
              <a:t> databank </a:t>
            </a:r>
            <a:r>
              <a:rPr lang="en-US" sz="1600" dirty="0" err="1"/>
              <a:t>voor</a:t>
            </a:r>
            <a:r>
              <a:rPr lang="en-US" sz="1600" dirty="0"/>
              <a:t> de </a:t>
            </a:r>
            <a:r>
              <a:rPr lang="en-US" sz="1600" dirty="0" err="1"/>
              <a:t>erfgoedbeheerder</a:t>
            </a:r>
            <a:r>
              <a:rPr lang="en-US" sz="1600" dirty="0"/>
              <a:t>: </a:t>
            </a:r>
            <a:r>
              <a:rPr lang="en-US" sz="1600" dirty="0" err="1"/>
              <a:t>uniforme</a:t>
            </a:r>
            <a:r>
              <a:rPr lang="en-US" sz="1600" dirty="0"/>
              <a:t> </a:t>
            </a:r>
            <a:r>
              <a:rPr lang="en-US" sz="1600" dirty="0" err="1"/>
              <a:t>registratietool</a:t>
            </a:r>
            <a:endParaRPr lang="en-US" sz="1600" dirty="0"/>
          </a:p>
          <a:p>
            <a:r>
              <a:rPr lang="en-US" sz="1600" dirty="0"/>
              <a:t>FARO: trends, </a:t>
            </a:r>
            <a:r>
              <a:rPr lang="en-US" sz="1600" dirty="0" err="1"/>
              <a:t>meest</a:t>
            </a:r>
            <a:r>
              <a:rPr lang="en-US" sz="1600" dirty="0"/>
              <a:t> </a:t>
            </a:r>
            <a:r>
              <a:rPr lang="en-US" sz="1600" dirty="0" err="1"/>
              <a:t>frequente</a:t>
            </a:r>
            <a:r>
              <a:rPr lang="en-US" sz="1600" dirty="0"/>
              <a:t> </a:t>
            </a:r>
            <a:r>
              <a:rPr lang="en-US" sz="1600" dirty="0" err="1"/>
              <a:t>incidenten</a:t>
            </a:r>
            <a:r>
              <a:rPr lang="en-US" sz="1600" dirty="0"/>
              <a:t>: </a:t>
            </a:r>
            <a:r>
              <a:rPr lang="en-US" sz="1600" dirty="0" err="1"/>
              <a:t>vorming</a:t>
            </a:r>
            <a:r>
              <a:rPr lang="en-US" sz="1600" dirty="0"/>
              <a:t>, tools, </a:t>
            </a:r>
            <a:r>
              <a:rPr lang="en-US" sz="1600" dirty="0" err="1"/>
              <a:t>publicaties</a:t>
            </a:r>
            <a:endParaRPr lang="en-US" sz="1600" dirty="0"/>
          </a:p>
        </p:txBody>
      </p:sp>
    </p:spTree>
    <p:extLst>
      <p:ext uri="{BB962C8B-B14F-4D97-AF65-F5344CB8AC3E}">
        <p14:creationId xmlns:p14="http://schemas.microsoft.com/office/powerpoint/2010/main" val="242989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hema">
  <a:themeElements>
    <a:clrScheme name="Office-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2B695B7606827408B0F19C6D86C10EC" ma:contentTypeVersion="13" ma:contentTypeDescription="Een nieuw document maken." ma:contentTypeScope="" ma:versionID="c0df9263091f1e64cd42a524f8708101">
  <xsd:schema xmlns:xsd="http://www.w3.org/2001/XMLSchema" xmlns:xs="http://www.w3.org/2001/XMLSchema" xmlns:p="http://schemas.microsoft.com/office/2006/metadata/properties" xmlns:ns2="31fb119f-9f9c-46f8-bbab-686a3559b495" xmlns:ns3="1f273683-4bb2-4117-ba3a-3fac5ec3f714" targetNamespace="http://schemas.microsoft.com/office/2006/metadata/properties" ma:root="true" ma:fieldsID="bf59c4f78398cfe2789c48d7fbc44bf2" ns2:_="" ns3:_="">
    <xsd:import namespace="31fb119f-9f9c-46f8-bbab-686a3559b495"/>
    <xsd:import namespace="1f273683-4bb2-4117-ba3a-3fac5ec3f71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fb119f-9f9c-46f8-bbab-686a3559b4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273683-4bb2-4117-ba3a-3fac5ec3f714"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CF8DD2-099F-48F7-8779-D6A97B79681B}">
  <ds:schemaRefs>
    <ds:schemaRef ds:uri="http://schemas.microsoft.com/sharepoint/v3/contenttype/forms"/>
  </ds:schemaRefs>
</ds:datastoreItem>
</file>

<file path=customXml/itemProps2.xml><?xml version="1.0" encoding="utf-8"?>
<ds:datastoreItem xmlns:ds="http://schemas.openxmlformats.org/officeDocument/2006/customXml" ds:itemID="{7F0A5ED8-56FF-4C9D-A3A4-A05D2189CED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1f273683-4bb2-4117-ba3a-3fac5ec3f714"/>
    <ds:schemaRef ds:uri="31fb119f-9f9c-46f8-bbab-686a3559b495"/>
    <ds:schemaRef ds:uri="http://www.w3.org/XML/1998/namespace"/>
    <ds:schemaRef ds:uri="http://purl.org/dc/dcmitype/"/>
  </ds:schemaRefs>
</ds:datastoreItem>
</file>

<file path=customXml/itemProps3.xml><?xml version="1.0" encoding="utf-8"?>
<ds:datastoreItem xmlns:ds="http://schemas.openxmlformats.org/officeDocument/2006/customXml" ds:itemID="{17DA1CE4-7DEE-4462-872B-0ABD0CA0C9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fb119f-9f9c-46f8-bbab-686a3559b495"/>
    <ds:schemaRef ds:uri="1f273683-4bb2-4117-ba3a-3fac5ec3f7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1544</TotalTime>
  <Words>1730</Words>
  <Application>Microsoft Office PowerPoint</Application>
  <PresentationFormat>Diavoorstelling (4:3)</PresentationFormat>
  <Paragraphs>122</Paragraphs>
  <Slides>16</Slides>
  <Notes>14</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16</vt:i4>
      </vt:variant>
    </vt:vector>
  </HeadingPairs>
  <TitlesOfParts>
    <vt:vector size="21" baseType="lpstr">
      <vt:lpstr>Arial</vt:lpstr>
      <vt:lpstr>Calibri</vt:lpstr>
      <vt:lpstr>Calibri Light</vt:lpstr>
      <vt:lpstr>Cambria</vt:lpstr>
      <vt:lpstr>Office-thema</vt:lpstr>
      <vt:lpstr>PowerPoint-presentatie</vt:lpstr>
      <vt:lpstr>PowerPoint-presentatie</vt:lpstr>
      <vt:lpstr>Indeling</vt:lpstr>
      <vt:lpstr>Traject FARO</vt:lpstr>
      <vt:lpstr>ECCE! traject</vt:lpstr>
      <vt:lpstr>ECCE! traject</vt:lpstr>
      <vt:lpstr>Evaluatie in 2015: stavaza en noden in Vlaanderen</vt:lpstr>
      <vt:lpstr>2016 - nu: FARO </vt:lpstr>
      <vt:lpstr>DICE  opgericht in 2019</vt:lpstr>
      <vt:lpstr>Website erfgoedwijzer</vt:lpstr>
      <vt:lpstr>PowerPoint-presentatie</vt:lpstr>
      <vt:lpstr>Publicaties: medewerking</vt:lpstr>
      <vt:lpstr>Publicaties</vt:lpstr>
      <vt:lpstr>Calamiteitendenktank</vt:lpstr>
      <vt:lpstr>Noden voor de toekomst?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presentatie</dc:title>
  <dc:creator>Silke Theuwissen</dc:creator>
  <cp:lastModifiedBy>Anne-Cathérine Olbrechts</cp:lastModifiedBy>
  <cp:revision>66</cp:revision>
  <dcterms:created xsi:type="dcterms:W3CDTF">2017-04-21T12:57:27Z</dcterms:created>
  <dcterms:modified xsi:type="dcterms:W3CDTF">2022-05-02T20:19:08Z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0x010100D2B695B7606827408B0F19C6D86C10EC</vt:lpwstr>
  </property>
  <property fmtid="{D5CDD505-2E9C-101B-9397-08002B2CF9AE}" pid="3" name="AuthorIds_UIVersion_512">
    <vt:lpwstr>23</vt:lpwstr>
  </property>
  <property fmtid="{D5CDD505-2E9C-101B-9397-08002B2CF9AE}" pid="4" name="AuthorIds_UIVersion_1024">
    <vt:lpwstr>23</vt:lpwstr>
  </property>
</Properties>
</file>