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5"/>
    <p:sldMasterId id="2147483660" r:id="rId6"/>
  </p:sldMasterIdLst>
  <p:notesMasterIdLst>
    <p:notesMasterId r:id="rId30"/>
  </p:notesMasterIdLst>
  <p:handoutMasterIdLst>
    <p:handoutMasterId r:id="rId31"/>
  </p:handoutMasterIdLst>
  <p:sldIdLst>
    <p:sldId id="264" r:id="rId7"/>
    <p:sldId id="284" r:id="rId8"/>
    <p:sldId id="273" r:id="rId9"/>
    <p:sldId id="271" r:id="rId10"/>
    <p:sldId id="268" r:id="rId11"/>
    <p:sldId id="270" r:id="rId12"/>
    <p:sldId id="272" r:id="rId13"/>
    <p:sldId id="260" r:id="rId14"/>
    <p:sldId id="267" r:id="rId15"/>
    <p:sldId id="278" r:id="rId16"/>
    <p:sldId id="281" r:id="rId17"/>
    <p:sldId id="286" r:id="rId18"/>
    <p:sldId id="287" r:id="rId19"/>
    <p:sldId id="288" r:id="rId20"/>
    <p:sldId id="275" r:id="rId21"/>
    <p:sldId id="277" r:id="rId22"/>
    <p:sldId id="279" r:id="rId23"/>
    <p:sldId id="276" r:id="rId24"/>
    <p:sldId id="280" r:id="rId25"/>
    <p:sldId id="282" r:id="rId26"/>
    <p:sldId id="283" r:id="rId27"/>
    <p:sldId id="285" r:id="rId28"/>
    <p:sldId id="256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FlandersArtSans-Bold" panose="00000800000000000000" pitchFamily="2" charset="0"/>
      <p:bold r:id="rId38"/>
    </p:embeddedFont>
    <p:embeddedFont>
      <p:font typeface="FlandersArtSans-Medium" panose="00000600000000000000" pitchFamily="2" charset="0"/>
      <p:regular r:id="rId39"/>
    </p:embeddedFont>
    <p:embeddedFont>
      <p:font typeface="FlandersArtSans-Regular" panose="00000500000000000000" pitchFamily="2" charset="0"/>
      <p:regular r:id="rId40"/>
    </p:embeddedFont>
    <p:embeddedFont>
      <p:font typeface="FlandersArtSerif-Medium" panose="00000600000000000000" pitchFamily="2" charset="0"/>
      <p:regular r:id="rId41"/>
    </p:embeddedFont>
    <p:embeddedFont>
      <p:font typeface="FlandersArtSerif-Regular" panose="00000500000000000000" pitchFamily="2" charset="0"/>
      <p:regular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E7967B7-7039-41C3-AB0B-FA3C93C32F61}">
          <p14:sldIdLst>
            <p14:sldId id="264"/>
            <p14:sldId id="284"/>
            <p14:sldId id="273"/>
            <p14:sldId id="271"/>
            <p14:sldId id="268"/>
            <p14:sldId id="270"/>
            <p14:sldId id="272"/>
          </p14:sldIdLst>
        </p14:section>
        <p14:section name="Naamloze sectie" id="{70BAC8F1-9677-4E19-9E50-5210D7CD8A21}">
          <p14:sldIdLst>
            <p14:sldId id="260"/>
            <p14:sldId id="267"/>
            <p14:sldId id="278"/>
            <p14:sldId id="281"/>
            <p14:sldId id="286"/>
            <p14:sldId id="287"/>
            <p14:sldId id="288"/>
            <p14:sldId id="275"/>
            <p14:sldId id="277"/>
            <p14:sldId id="279"/>
            <p14:sldId id="276"/>
            <p14:sldId id="280"/>
            <p14:sldId id="282"/>
            <p14:sldId id="283"/>
            <p14:sldId id="285"/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uns Wouter" initials="BW" lastIdx="27" clrIdx="0">
    <p:extLst>
      <p:ext uri="{19B8F6BF-5375-455C-9EA6-DF929625EA0E}">
        <p15:presenceInfo xmlns:p15="http://schemas.microsoft.com/office/powerpoint/2012/main" userId="S::wouter.brauns@vlaanderen.be::ea93631f-9d86-418c-be4e-d260d86ef3b0" providerId="AD"/>
      </p:ext>
    </p:extLst>
  </p:cmAuthor>
  <p:cmAuthor id="2" name="Van Kerchove Katrijn" initials="VKK" lastIdx="2" clrIdx="1">
    <p:extLst>
      <p:ext uri="{19B8F6BF-5375-455C-9EA6-DF929625EA0E}">
        <p15:presenceInfo xmlns:p15="http://schemas.microsoft.com/office/powerpoint/2012/main" userId="S::katrijn.vankerchove@vlaanderen.be::e7e082ac-def2-4604-baa7-b66e65f11b20" providerId="AD"/>
      </p:ext>
    </p:extLst>
  </p:cmAuthor>
  <p:cmAuthor id="3" name="Magnus Hannelore" initials="MH" lastIdx="6" clrIdx="2">
    <p:extLst>
      <p:ext uri="{19B8F6BF-5375-455C-9EA6-DF929625EA0E}">
        <p15:presenceInfo xmlns:p15="http://schemas.microsoft.com/office/powerpoint/2012/main" userId="S::hannelore.magnus@vlaanderen.be::d7726d7d-2259-422b-bd2e-cfda6d4b875b" providerId="AD"/>
      </p:ext>
    </p:extLst>
  </p:cmAuthor>
  <p:cmAuthor id="4" name="Van Kerckvoorde Pascale" initials="VKP" lastIdx="5" clrIdx="3">
    <p:extLst>
      <p:ext uri="{19B8F6BF-5375-455C-9EA6-DF929625EA0E}">
        <p15:presenceInfo xmlns:p15="http://schemas.microsoft.com/office/powerpoint/2012/main" userId="S::pascale.vankerckvoorde@vlaanderen.be::e238083f-b782-425b-868a-d3f72b5d077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1"/>
    <a:srgbClr val="2B979D"/>
    <a:srgbClr val="FFFF00"/>
    <a:srgbClr val="646464"/>
    <a:srgbClr val="9B9B9B"/>
    <a:srgbClr val="EE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94" autoAdjust="0"/>
  </p:normalViewPr>
  <p:slideViewPr>
    <p:cSldViewPr snapToGrid="0" showGuides="1">
      <p:cViewPr varScale="1">
        <p:scale>
          <a:sx n="130" d="100"/>
          <a:sy n="130" d="100"/>
        </p:scale>
        <p:origin x="110" y="91"/>
      </p:cViewPr>
      <p:guideLst>
        <p:guide orient="horz" pos="2160"/>
        <p:guide pos="2880"/>
        <p:guide orient="horz" pos="1620"/>
        <p:guide pos="55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8" d="100"/>
          <a:sy n="178" d="100"/>
        </p:scale>
        <p:origin x="-5776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29-4-2022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29/04/2022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F3BD0-85F5-43FC-8BCB-46DEB539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1870D43-AAA3-46FD-A858-028F5E929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6DAE5D-BE68-43C4-A93E-D48B778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5203E36-3704-41EA-BD9E-58CD2E50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651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64C0-9023-467D-AE8D-F6B16151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6663137-C095-4B2B-A282-A3A39A043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C033224-F5DF-4A65-876E-12009B60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9DD7D6-8D46-4A83-A80B-C53B8840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21912E-4DAE-4ACE-B4A5-E1F527DA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632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eperen 15"/>
          <p:cNvGrpSpPr/>
          <p:nvPr userDrawn="1"/>
        </p:nvGrpSpPr>
        <p:grpSpPr>
          <a:xfrm>
            <a:off x="288003" y="216001"/>
            <a:ext cx="6033505" cy="4699106"/>
            <a:chOff x="288001" y="288000"/>
            <a:chExt cx="6033505" cy="6265475"/>
          </a:xfrm>
          <a:solidFill>
            <a:srgbClr val="2B979D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2000" y="1917001"/>
            <a:ext cx="3816000" cy="1457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3577" y="3488229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51" y="229842"/>
            <a:ext cx="3668546" cy="608664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 userDrawn="1"/>
        </p:nvGrpSpPr>
        <p:grpSpPr>
          <a:xfrm>
            <a:off x="288000" y="214894"/>
            <a:ext cx="8553506" cy="4699106"/>
            <a:chOff x="288000" y="288000"/>
            <a:chExt cx="8553506" cy="6265475"/>
          </a:xfrm>
          <a:solidFill>
            <a:srgbClr val="2B979D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04000" y="1890002"/>
            <a:ext cx="5342082" cy="1184783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04000" y="3131027"/>
            <a:ext cx="5354606" cy="790281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504001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1476003" y="216001"/>
            <a:ext cx="7379999" cy="4699106"/>
            <a:chOff x="1476000" y="288000"/>
            <a:chExt cx="7379999" cy="6265475"/>
          </a:xfrm>
          <a:solidFill>
            <a:srgbClr val="2B979D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1578431"/>
            <a:ext cx="3816000" cy="1863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3473717"/>
            <a:ext cx="3816000" cy="918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36" y="229750"/>
            <a:ext cx="2680086" cy="444664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3636022" y="4533079"/>
            <a:ext cx="4773240" cy="264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5143500"/>
            <a:chOff x="288001" y="288000"/>
            <a:chExt cx="6033505" cy="6265475"/>
          </a:xfrm>
          <a:solidFill>
            <a:srgbClr val="2B979D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876017" y="4746210"/>
            <a:ext cx="2141621" cy="273844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29/04/2022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3" y="567635"/>
            <a:ext cx="3456131" cy="135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240587"/>
            <a:ext cx="3112678" cy="2077574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25" y="283130"/>
            <a:ext cx="2759705" cy="4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B31B-4395-4548-A2DC-0038FE0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66E27-4FF8-49ED-9DC3-8268FE4D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29162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D812E-7B7B-4516-B247-6B05B61B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5080C5-21C0-40A5-82F6-726AF5E4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184445-03E6-4257-92AA-B7F9FC77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57128-C019-4753-8D16-5DA50B5D6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7" y="4462930"/>
            <a:ext cx="3668546" cy="6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4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65B7E-48A1-4C85-B6DF-F29459233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05282F-6A03-4282-ADBA-FF8535CCA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6A0293-7F1D-4367-B991-52D6C8A45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E052C-DABC-4664-9519-8DED4381D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4F27A5-AC02-40DE-B570-B8EEB681F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7634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0B31B-4395-4548-A2DC-0038FE03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866E27-4FF8-49ED-9DC3-8268FE4D0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2916237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D812E-7B7B-4516-B247-6B05B61BD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5080C5-21C0-40A5-82F6-726AF5E4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184445-03E6-4257-92AA-B7F9FC77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3A57128-C019-4753-8D16-5DA50B5D6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7" y="4462930"/>
            <a:ext cx="3668546" cy="6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41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2B423-6A42-4CF2-88D8-A410A10F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1D2A99-B87A-469A-B6FC-0E0B6ED7E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B5A2840-BDA9-41CA-9282-1EA3C8FE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C2DB4F-CEDE-471F-9A5F-9B2A8C10D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D4AE-94B9-49D5-AC11-9207B3A5E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87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926A0-47D9-4AF7-87ED-DE4C1C758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F1D5B-4AA1-453B-961E-3CB154FD3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7EFCA1-6B0E-4047-8D2E-B47AB61F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5A12F7-4F1B-4D29-81A6-CB8B2538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0F2DDCF-E1B6-4793-969D-352D937E4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1E01505-50D3-4B2C-AC6A-87840801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7537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9FF98-3BF6-46C5-8E4C-8F160DF4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5F44E72-B1FC-40A2-89D1-70D885E1C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0F3BD1-9494-45B8-8AD9-4F84D00D7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92F470D-87C7-4868-8AA8-53B95AF1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7934C75-881E-4322-B8E3-B1517371D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344CF4-C7D0-4CB8-8E4E-35BD35C8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DE0D12F-7CA0-4073-BEA5-B9BF43C8D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B1E926E-D3BC-4FD9-A430-312C6795A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361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962EA0A-21FA-453A-92CF-4BFF4D21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BC2135D-ABCD-4A5F-9CBF-A42B7B9D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129AB8-C6D0-4DD6-88A2-88EDE3DD5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05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F7C82F-6D91-4506-B439-4F6FA4537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B86D2-B68F-4E10-878F-07758E449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AC62B5-5D33-4D64-9CEB-95087FF2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1BAB83-D3B1-42A5-B190-D2C577992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78D80-E987-4364-AE47-947EC6B96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4019A0-EAD2-4286-84E5-244AA6325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96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956FD-46AA-4B1D-BEE8-75CB84FD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4B3088F-EAC3-487E-9BC6-F0C3F64C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99E35-BAC4-4EF0-A4B0-FBBD4B4CD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577AC6-C56B-4BB6-9492-31F90B81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B91CE3-E60F-48B4-BC00-D3BA559A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EE1B633-9046-424D-BB5C-A21EB4EE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15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B9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6E52C3-6EC0-429F-9F2E-641D606E7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3A4FDE-F06F-4279-BA67-C432E6E09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5923D0A-182C-496E-A5C6-6E15AE2F8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3DD70-DEDE-47B8-8A0E-18DE8D48BCC7}" type="datetimeFigureOut">
              <a:rPr lang="nl-BE" smtClean="0"/>
              <a:t>29/04/2022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8BABCC-14B7-4E31-9538-D3648F27E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AF534C-BE7B-4D1E-9A30-3F7AF42CD0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4374D-1503-4C33-B7A9-CCFAFCE8C2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94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6" r:id="rId7"/>
    <p:sldLayoutId id="2147483687" r:id="rId8"/>
    <p:sldLayoutId id="2147483688" r:id="rId9"/>
    <p:sldLayoutId id="214748368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567000"/>
            <a:ext cx="7416000" cy="837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4754700"/>
            <a:ext cx="90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29/04/2022</a:t>
            </a:fld>
            <a:endParaRPr lang="nl-BE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4754700"/>
            <a:ext cx="189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4754700"/>
            <a:ext cx="54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436400"/>
            <a:ext cx="7444800" cy="32643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 </a:t>
            </a:r>
            <a:endParaRPr lang="nl-BE" dirty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7" r:id="rId3"/>
    <p:sldLayoutId id="2147483676" r:id="rId4"/>
    <p:sldLayoutId id="2147483690" r:id="rId5"/>
  </p:sldLayoutIdLst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9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0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cjm/nl/cultuur/cultureel-erfgoed" TargetMode="External"/><Relationship Id="rId2" Type="http://schemas.openxmlformats.org/officeDocument/2006/relationships/hyperlink" Target="mailto:katrijn.vankerchove@vlaanderen.b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F55E9A1-0C0F-4CBB-A730-FFEBBF83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099" y="4408423"/>
            <a:ext cx="3372729" cy="560216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7016805-A793-4B29-83FD-8442303C2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369" y="841375"/>
            <a:ext cx="8405445" cy="1730375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>
                    <a:lumMod val="95000"/>
                  </a:schemeClr>
                </a:solidFill>
                <a:latin typeface="FlandersArtSerif-Medium" panose="00000600000000000000" pitchFamily="2" charset="0"/>
                <a:cs typeface="Calibri Light"/>
              </a:rPr>
              <a:t>‘Zorg’ in het </a:t>
            </a:r>
            <a:r>
              <a:rPr lang="nl-NL" dirty="0" err="1">
                <a:solidFill>
                  <a:schemeClr val="bg1">
                    <a:lumMod val="95000"/>
                  </a:schemeClr>
                </a:solidFill>
                <a:latin typeface="FlandersArtSerif-Medium" panose="00000600000000000000" pitchFamily="2" charset="0"/>
                <a:cs typeface="Calibri Light"/>
              </a:rPr>
              <a:t>Cultureelerfgoedbeleid</a:t>
            </a:r>
            <a:endParaRPr lang="nl-NL" dirty="0">
              <a:solidFill>
                <a:schemeClr val="bg1">
                  <a:lumMod val="95000"/>
                </a:schemeClr>
              </a:solidFill>
              <a:latin typeface="FlandersArtSerif-Medium" panose="00000600000000000000" pitchFamily="2" charset="0"/>
              <a:cs typeface="Calibri Light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DD07E97-2CD4-4723-AF09-5E05FDA9623C}"/>
              </a:ext>
            </a:extLst>
          </p:cNvPr>
          <p:cNvSpPr txBox="1"/>
          <p:nvPr/>
        </p:nvSpPr>
        <p:spPr>
          <a:xfrm>
            <a:off x="254484" y="3434353"/>
            <a:ext cx="8643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chemeClr val="bg1"/>
                </a:solidFill>
                <a:latin typeface="FlandersArtSerif-Medium" panose="00000600000000000000" pitchFamily="2" charset="0"/>
              </a:rPr>
              <a:t>Katrijn Van Kerchove, </a:t>
            </a:r>
          </a:p>
          <a:p>
            <a:r>
              <a:rPr lang="nl-BE" dirty="0">
                <a:solidFill>
                  <a:schemeClr val="bg1"/>
                </a:solidFill>
                <a:latin typeface="FlandersArtSerif-Medium" panose="00000600000000000000" pitchFamily="2" charset="0"/>
              </a:rPr>
              <a:t>Departement Cultuur, Jeugd en Media</a:t>
            </a:r>
          </a:p>
        </p:txBody>
      </p:sp>
    </p:spTree>
    <p:extLst>
      <p:ext uri="{BB962C8B-B14F-4D97-AF65-F5344CB8AC3E}">
        <p14:creationId xmlns:p14="http://schemas.microsoft.com/office/powerpoint/2010/main" val="286078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ans-Medium" panose="00000600000000000000" pitchFamily="2" charset="0"/>
              </a:rPr>
              <a:t>Werkingssubsidies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2100" dirty="0">
                <a:latin typeface="FlandersArtSerif-Regular" panose="00000500000000000000" pitchFamily="2" charset="0"/>
              </a:rPr>
              <a:t>Werkingssubsidies voor de uitvoering van de functies of het ondersteunen daarbij​</a:t>
            </a:r>
          </a:p>
          <a:p>
            <a:pPr lvl="1"/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Erkende </a:t>
            </a:r>
            <a:r>
              <a:rPr lang="nl-NL" sz="2100" dirty="0" err="1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collectiebeherende</a:t>
            </a:r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 organisaties (musea, archieven en </a:t>
            </a:r>
            <a:r>
              <a:rPr lang="nl-NL" sz="2100" dirty="0" err="1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erfgoedbibliotheken</a:t>
            </a:r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), ingedeeld bij het bovenlokale of landelijke niveau of aangeduid als cultureel-erfgoedinstelling​</a:t>
            </a:r>
          </a:p>
          <a:p>
            <a:pPr lvl="1"/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Dienstverlenende organisaties met een werking op een landelijke of regionale schaal (erfgoedcellen)​</a:t>
            </a:r>
          </a:p>
          <a:p>
            <a:pPr lvl="1"/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Steunpunt FARO</a:t>
            </a:r>
          </a:p>
          <a:p>
            <a:pPr lvl="1"/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Op basis van voorwaarden en criteria​</a:t>
            </a:r>
          </a:p>
          <a:p>
            <a:pPr lvl="1"/>
            <a:r>
              <a:rPr lang="nl-NL" sz="21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Beleidsperiode meeste organisaties 5 jaar; erfgoedcellen 6 jaar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</a:rPr>
              <a:t>​</a:t>
            </a:r>
            <a:endParaRPr lang="nl-B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FlandersArtSans-Medium" panose="00000600000000000000" pitchFamily="2" charset="0"/>
              </a:rPr>
              <a:t>Behouden cultureel erfgoed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dirty="0">
                <a:latin typeface="FlandersArtSerif-Regular" panose="00000500000000000000" pitchFamily="2" charset="0"/>
              </a:rPr>
              <a:t>Criteria variëren in formulering naar gelang erkenning en indelingsniveau​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Erkenning</a:t>
            </a:r>
          </a:p>
          <a:p>
            <a:pPr lvl="2"/>
            <a:r>
              <a:rPr lang="nl-NL" dirty="0">
                <a:latin typeface="FlandersArtSerif-Regular" panose="00000500000000000000" pitchFamily="2" charset="0"/>
              </a:rPr>
              <a:t>beschikken over een beschrijving van de actieve en passieve maatregelen tot het behouden en borgen van het cultureel erfgoed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Indeling en aanduiding: </a:t>
            </a:r>
          </a:p>
          <a:p>
            <a:pPr lvl="2"/>
            <a:r>
              <a:rPr lang="nl-NL" dirty="0">
                <a:latin typeface="FlandersArtSerif-Regular" panose="00000500000000000000" pitchFamily="2" charset="0"/>
              </a:rPr>
              <a:t>de maatregelen tot behouden en borgen, waarbij deze maatregelen in overeenstemming zijn met de gangbare normen en in verhouding staan tot de waarde van de collectie</a:t>
            </a:r>
          </a:p>
          <a:p>
            <a:pPr lvl="2"/>
            <a:r>
              <a:rPr lang="nl-NL" dirty="0">
                <a:latin typeface="FlandersArtSerif-Regular" panose="00000500000000000000" pitchFamily="2" charset="0"/>
              </a:rPr>
              <a:t>het </a:t>
            </a:r>
            <a:r>
              <a:rPr lang="nl-NL" dirty="0">
                <a:solidFill>
                  <a:schemeClr val="accent1"/>
                </a:solidFill>
                <a:latin typeface="FlandersArtSerif-Regular" panose="00000500000000000000" pitchFamily="2" charset="0"/>
              </a:rPr>
              <a:t>veiligheids- en calamiteitenplan</a:t>
            </a:r>
            <a:r>
              <a:rPr lang="nl-NL" dirty="0">
                <a:latin typeface="FlandersArtSerif-Regular" panose="00000500000000000000" pitchFamily="2" charset="0"/>
              </a:rPr>
              <a:t>, waarbij de voorziene maatregelen in verhouding staan tot de waarde van de collectie </a:t>
            </a:r>
          </a:p>
          <a:p>
            <a:pPr lvl="3"/>
            <a:r>
              <a:rPr lang="nl-NL" dirty="0">
                <a:latin typeface="FlandersArtSerif-Regular" panose="00000500000000000000" pitchFamily="2" charset="0"/>
              </a:rPr>
              <a:t>enkel (expliciet) voor landelijk ingedeelde organisaties en cultureel-erfgoedinstellingen</a:t>
            </a:r>
          </a:p>
          <a:p>
            <a:pPr lvl="3"/>
            <a:r>
              <a:rPr lang="nl-NL" dirty="0">
                <a:latin typeface="FlandersArtSerif-Regular" panose="00000500000000000000" pitchFamily="2" charset="0"/>
              </a:rPr>
              <a:t>23 landelijke ingedeelde musea, 2 cultureel-erfgoedinstellingen (M HKA en KMSKA), 7 landelijk ingedeelde culturele archiefinstellingen en 1 landelijk ingedeelde erfgoedbibliotheek</a:t>
            </a:r>
          </a:p>
        </p:txBody>
      </p:sp>
    </p:spTree>
    <p:extLst>
      <p:ext uri="{BB962C8B-B14F-4D97-AF65-F5344CB8AC3E}">
        <p14:creationId xmlns:p14="http://schemas.microsoft.com/office/powerpoint/2010/main" val="2855888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F4336-13C1-4CC4-9D74-8ECB929E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77" y="1890002"/>
            <a:ext cx="6819605" cy="1184783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Topstukkenbeleid</a:t>
            </a: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5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00" y="567000"/>
            <a:ext cx="7886700" cy="837000"/>
          </a:xfrm>
        </p:spPr>
        <p:txBody>
          <a:bodyPr>
            <a:normAutofit/>
          </a:bodyPr>
          <a:lstStyle/>
          <a:p>
            <a:r>
              <a:rPr lang="nl-BE" dirty="0">
                <a:latin typeface="FlandersArtSans-Medium" panose="00000600000000000000" pitchFamily="2" charset="0"/>
              </a:rPr>
              <a:t>Beschermen topstukken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0140"/>
            <a:ext cx="7886700" cy="3166111"/>
          </a:xfrm>
        </p:spPr>
        <p:txBody>
          <a:bodyPr>
            <a:normAutofit fontScale="7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600" dirty="0">
                <a:latin typeface="FlandersArtSerif-Regular" panose="00000500000000000000" pitchFamily="2" charset="0"/>
              </a:rPr>
              <a:t>Topstukkendecreet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600" dirty="0">
                <a:latin typeface="FlandersArtSerif-Regular" panose="00000500000000000000" pitchFamily="2" charset="0"/>
              </a:rPr>
              <a:t>Unieke cultuurgoederen beschermen en borgen en ervoor zorgen dat zeldzame en onmisbare voorwerpen en verzamelingen in Vlaanderen niet verloren gaan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600" dirty="0">
                <a:latin typeface="FlandersArtSerif-Regular" panose="00000500000000000000" pitchFamily="2" charset="0"/>
              </a:rPr>
              <a:t>In goede staat bewaren van topstukken door eigenaars, bezitters en houders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600" dirty="0">
                <a:latin typeface="FlandersArtSerif-Regular" panose="00000500000000000000" pitchFamily="2" charset="0"/>
              </a:rPr>
              <a:t>Toelatingen buiten Vlaanderen brengen van topstukken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2600" dirty="0">
                <a:latin typeface="FlandersArtSerif-Regular" panose="00000500000000000000" pitchFamily="2" charset="0"/>
              </a:rPr>
              <a:t>Toelatingen fysieke ingrepen (conservatie-restauratie) na advies Topstukkenraad (subsidiabel)</a:t>
            </a:r>
          </a:p>
          <a:p>
            <a:pPr marL="516600" lvl="1" indent="-228600"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nl-NL" sz="2600" dirty="0">
                <a:latin typeface="FlandersArtSerif-Regular" panose="00000500000000000000" pitchFamily="2" charset="0"/>
              </a:rPr>
              <a:t>Beste zorgen voorzien voor topstukken</a:t>
            </a:r>
          </a:p>
          <a:p>
            <a:pPr marL="516600" lvl="1" indent="-228600"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nl-NL" sz="2600" dirty="0" err="1">
                <a:latin typeface="FlandersArtSerif-Regular" panose="00000500000000000000" pitchFamily="2" charset="0"/>
              </a:rPr>
              <a:t>Uitz</a:t>
            </a:r>
            <a:r>
              <a:rPr lang="nl-NL" sz="2600" dirty="0">
                <a:latin typeface="FlandersArtSerif-Regular" panose="00000500000000000000" pitchFamily="2" charset="0"/>
              </a:rPr>
              <a:t>. noodingrepen bij calamiteiten (aantoonbare noodsituatie)</a:t>
            </a:r>
            <a:r>
              <a:rPr lang="nl-BE" sz="2600" dirty="0">
                <a:solidFill>
                  <a:prstClr val="black"/>
                </a:solidFill>
                <a:latin typeface="FlandersArtSerif-Regular" panose="00000500000000000000" pitchFamily="2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latin typeface="FlandersArtSerif-Regular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latin typeface="FlandersArtSerif-Regular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latin typeface="FlandersArtSerif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1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300" y="567000"/>
            <a:ext cx="7886700" cy="837000"/>
          </a:xfrm>
        </p:spPr>
        <p:txBody>
          <a:bodyPr>
            <a:normAutofit/>
          </a:bodyPr>
          <a:lstStyle/>
          <a:p>
            <a:r>
              <a:rPr lang="nl-BE" dirty="0">
                <a:latin typeface="FlandersArtSans-Medium" panose="00000600000000000000" pitchFamily="2" charset="0"/>
              </a:rPr>
              <a:t>Bewaaromstandigheden topstukken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9680"/>
            <a:ext cx="7886700" cy="3036571"/>
          </a:xfrm>
        </p:spPr>
        <p:txBody>
          <a:bodyPr>
            <a:normAutofit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400" dirty="0">
                <a:solidFill>
                  <a:prstClr val="black"/>
                </a:solidFill>
                <a:latin typeface="FlandersArtSerif-Regular" panose="00000500000000000000" pitchFamily="2" charset="0"/>
              </a:rPr>
              <a:t>T</a:t>
            </a:r>
            <a:r>
              <a:rPr lang="nl-NL" sz="2400" dirty="0" err="1">
                <a:latin typeface="FlandersArtSerif-Regular" panose="00000500000000000000" pitchFamily="2" charset="0"/>
              </a:rPr>
              <a:t>opstukken</a:t>
            </a:r>
            <a:r>
              <a:rPr lang="nl-NL" sz="2400" dirty="0">
                <a:latin typeface="FlandersArtSerif-Regular" panose="00000500000000000000" pitchFamily="2" charset="0"/>
              </a:rPr>
              <a:t>: expliciet aandacht voor bewaaromstandigheden</a:t>
            </a:r>
          </a:p>
          <a:p>
            <a:pPr marL="516600" lvl="1" indent="-228600"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nl-NL" sz="24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reglement 25 maart 2022 verbeteren bewaaromstandigheden topstukken, focus: erfgoedbewaarders </a:t>
            </a: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kerken, kloosters, instellingen die </a:t>
            </a:r>
            <a:r>
              <a:rPr lang="nl-NL" sz="24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erkend worden door het CED, maar geen werkingssubsidie via CED krijgen </a:t>
            </a:r>
          </a:p>
          <a:p>
            <a:pPr marL="516600" lvl="1" indent="-228600">
              <a:spcBef>
                <a:spcPts val="1000"/>
              </a:spcBef>
              <a:buSzTx/>
              <a:buFont typeface="Arial" panose="020B0604020202020204" pitchFamily="34" charset="0"/>
              <a:buChar char="•"/>
              <a:defRPr/>
            </a:pPr>
            <a:r>
              <a:rPr lang="nl-BE" sz="24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verbetering bewaaromstandigheden directe omgeving topstukken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latin typeface="FlandersArtSerif-Regular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latin typeface="FlandersArtSerif-Regular" panose="00000500000000000000" pitchFamily="2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dirty="0">
              <a:latin typeface="FlandersArtSerif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87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F4336-13C1-4CC4-9D74-8ECB929E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52954"/>
            <a:ext cx="7036482" cy="215704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Strategische Visienota </a:t>
            </a:r>
            <a:br>
              <a:rPr lang="nl-BE" dirty="0">
                <a:solidFill>
                  <a:schemeClr val="bg1"/>
                </a:solidFill>
              </a:rPr>
            </a:br>
            <a:r>
              <a:rPr lang="nl-BE" dirty="0">
                <a:solidFill>
                  <a:schemeClr val="bg1"/>
                </a:solidFill>
              </a:rPr>
              <a:t>Cultureel Erfgoed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E51EDB-DA50-4053-AACD-B0593B9D688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745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ans-Medium" panose="00000600000000000000" pitchFamily="2" charset="0"/>
              </a:rPr>
              <a:t>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 u="none" strike="noStrike" dirty="0">
                <a:effectLst/>
                <a:latin typeface="FlandersArtSerif-Regular" panose="00000500000000000000" pitchFamily="2" charset="0"/>
              </a:rPr>
              <a:t>Prioriteiten minister per legislatuur</a:t>
            </a:r>
          </a:p>
          <a:p>
            <a:pPr lvl="1" fontAlgn="base"/>
            <a:r>
              <a:rPr lang="nl-BE" sz="1800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Focus op uitvoering CED: verwachtingen en accenten volgende beleidsperiode 2024-2028 (aanvragen 15/1/23) en projectsubsidies</a:t>
            </a:r>
          </a:p>
          <a:p>
            <a:pPr lvl="1" fontAlgn="base"/>
            <a:r>
              <a:rPr lang="nl-BE" sz="1800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Linken naar bredere CE-beleid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FlandersArtSerif-Regular" panose="00000500000000000000" pitchFamily="2" charset="0"/>
              </a:rPr>
              <a:t>​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(</a:t>
            </a:r>
            <a:r>
              <a:rPr lang="en-US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beschermen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, </a:t>
            </a:r>
            <a:r>
              <a:rPr lang="en-US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borgen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en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beheer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8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Collectie</a:t>
            </a:r>
            <a:r>
              <a:rPr lang="en-US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 VG)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800" b="0" i="0" u="none" strike="noStrike" dirty="0">
                <a:effectLst/>
                <a:latin typeface="FlandersArtSerif-Regular" panose="00000500000000000000" pitchFamily="2" charset="0"/>
              </a:rPr>
              <a:t>Minister presenteerde SVN op 1/4/2021 aan Vlaams parlement</a:t>
            </a:r>
            <a:r>
              <a:rPr lang="en-US" sz="1800" b="0" i="0" dirty="0">
                <a:effectLst/>
                <a:latin typeface="FlandersArtSerif-Regular" panose="00000500000000000000" pitchFamily="2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dirty="0">
                <a:latin typeface="FlandersArtSerif-Regular" panose="00000500000000000000" pitchFamily="2" charset="0"/>
              </a:rPr>
              <a:t>8 </a:t>
            </a:r>
            <a:r>
              <a:rPr lang="en-US" sz="1800" dirty="0" err="1">
                <a:latin typeface="FlandersArtSerif-Regular" panose="00000500000000000000" pitchFamily="2" charset="0"/>
              </a:rPr>
              <a:t>beleidsprioriteiten</a:t>
            </a:r>
            <a:r>
              <a:rPr lang="en-US" sz="1800" dirty="0">
                <a:latin typeface="FlandersArtSerif-Regular" panose="00000500000000000000" pitchFamily="2" charset="0"/>
              </a:rPr>
              <a:t> </a:t>
            </a:r>
            <a:r>
              <a:rPr lang="en-US" sz="1800" dirty="0" err="1">
                <a:latin typeface="FlandersArtSerif-Regular" panose="00000500000000000000" pitchFamily="2" charset="0"/>
              </a:rPr>
              <a:t>en</a:t>
            </a:r>
            <a:r>
              <a:rPr lang="en-US" sz="1800" dirty="0">
                <a:latin typeface="FlandersArtSerif-Regular" panose="00000500000000000000" pitchFamily="2" charset="0"/>
              </a:rPr>
              <a:t> </a:t>
            </a:r>
            <a:r>
              <a:rPr lang="en-US" sz="1800" dirty="0" err="1">
                <a:latin typeface="FlandersArtSerif-Regular" panose="00000500000000000000" pitchFamily="2" charset="0"/>
              </a:rPr>
              <a:t>aandachtspunten</a:t>
            </a:r>
            <a:r>
              <a:rPr lang="en-US" sz="1800" dirty="0">
                <a:latin typeface="FlandersArtSerif-Regular" panose="00000500000000000000" pitchFamily="2" charset="0"/>
              </a:rPr>
              <a:t> </a:t>
            </a:r>
            <a:r>
              <a:rPr lang="en-US" sz="1800" dirty="0" err="1">
                <a:latin typeface="FlandersArtSerif-Regular" panose="00000500000000000000" pitchFamily="2" charset="0"/>
              </a:rPr>
              <a:t>bij</a:t>
            </a:r>
            <a:r>
              <a:rPr lang="en-US" sz="1800" dirty="0">
                <a:latin typeface="FlandersArtSerif-Regular" panose="00000500000000000000" pitchFamily="2" charset="0"/>
              </a:rPr>
              <a:t> </a:t>
            </a:r>
            <a:r>
              <a:rPr lang="en-US" sz="1800" dirty="0" err="1">
                <a:latin typeface="FlandersArtSerif-Regular" panose="00000500000000000000" pitchFamily="2" charset="0"/>
              </a:rPr>
              <a:t>toekenning</a:t>
            </a:r>
            <a:r>
              <a:rPr lang="en-US" sz="1800" dirty="0">
                <a:latin typeface="FlandersArtSerif-Regular" panose="00000500000000000000" pitchFamily="2" charset="0"/>
              </a:rPr>
              <a:t> subsidies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118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ans-Medium" panose="00000600000000000000" pitchFamily="2" charset="0"/>
              </a:rPr>
              <a:t>Welke aandachtspunten?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13"/>
            <a:ext cx="7886700" cy="3017837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100" b="0" i="0" u="none" strike="noStrike" dirty="0">
                <a:effectLst/>
                <a:latin typeface="FlandersArtSerif-Regular" panose="00000500000000000000" pitchFamily="2" charset="0"/>
              </a:rPr>
              <a:t>Zorg voor erfgoed, waaronder in het bijzonder:   </a:t>
            </a:r>
            <a:r>
              <a:rPr lang="en-US" sz="2100" b="0" i="0" dirty="0"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NL" sz="17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digitale collectieregistratie  </a:t>
            </a:r>
            <a:endParaRPr lang="en-US" sz="1700" u="none" strike="noStrike" dirty="0">
              <a:solidFill>
                <a:schemeClr val="bg1">
                  <a:lumMod val="50000"/>
                </a:schemeClr>
              </a:solidFill>
              <a:latin typeface="FlandersArtSerif-Regular" panose="00000500000000000000" pitchFamily="2" charset="0"/>
            </a:endParaRPr>
          </a:p>
          <a:p>
            <a:pPr lvl="1" fontAlgn="base"/>
            <a:r>
              <a:rPr lang="nl-NL" sz="17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waarderen</a:t>
            </a:r>
            <a:r>
              <a:rPr lang="en-US" sz="17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NL" sz="17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herbestemmen </a:t>
            </a:r>
            <a:r>
              <a:rPr lang="en-US" sz="17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NL" sz="1700" b="0" i="0" u="none" strike="noStrike" dirty="0">
                <a:solidFill>
                  <a:schemeClr val="accent1"/>
                </a:solidFill>
                <a:effectLst/>
                <a:latin typeface="FlandersArtSerif-Regular" panose="00000500000000000000" pitchFamily="2" charset="0"/>
              </a:rPr>
              <a:t>het verzekeren van kwalitatief behoud en het omgaan met calamiteiten   </a:t>
            </a:r>
          </a:p>
          <a:p>
            <a:pPr marL="457200" lvl="1" indent="0" fontAlgn="base">
              <a:buNone/>
            </a:pPr>
            <a:endParaRPr lang="nl-NL" sz="1700" dirty="0">
              <a:solidFill>
                <a:schemeClr val="accent1"/>
              </a:solidFill>
              <a:latin typeface="FlandersArtSerif-Regular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kumimoji="0" lang="nl-NL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landersArtSerif-Regular" panose="00000500000000000000" pitchFamily="2" charset="0"/>
              </a:rPr>
              <a:t>Samenwerking en netwerken, waaronder in het bijzonder: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het afstemmen over gezamenlijke uitdagingen, het zoeken naar gedeelde oplossingen en het initiëren of deelnemen aan netwerken hiervoor   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​</a:t>
            </a:r>
          </a:p>
          <a:p>
            <a:pPr marL="914400" lvl="2" indent="0" fontAlgn="base">
              <a:buNone/>
            </a:pPr>
            <a:endParaRPr lang="en-US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77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dirty="0">
                <a:latin typeface="FlandersArtSans-Medium" panose="00000600000000000000" pitchFamily="2" charset="0"/>
              </a:rPr>
              <a:t>Verzekeren van een kwalitatief </a:t>
            </a:r>
            <a:r>
              <a:rPr lang="nl-NL" sz="3200" dirty="0">
                <a:latin typeface="FlandersArtSans-Medium" panose="00000600000000000000" pitchFamily="2" charset="0"/>
              </a:rPr>
              <a:t>behoud en het omgaan met calamiteiten   </a:t>
            </a:r>
            <a:endParaRPr lang="nl-BE" sz="3200" dirty="0">
              <a:latin typeface="FlandersArtSans-Medium" panose="00000600000000000000" pitchFamily="2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2631"/>
            <a:ext cx="7886700" cy="2873619"/>
          </a:xfrm>
        </p:spPr>
        <p:txBody>
          <a:bodyPr>
            <a:normAutofit fontScale="85000" lnSpcReduction="10000"/>
          </a:bodyPr>
          <a:lstStyle/>
          <a:p>
            <a:r>
              <a:rPr lang="nl-BE" dirty="0">
                <a:latin typeface="FlandersArtSerif-Regular" panose="00000500000000000000" pitchFamily="2" charset="0"/>
              </a:rPr>
              <a:t>Voldoende aandacht en daarvoor middelen vrijmaken</a:t>
            </a:r>
          </a:p>
          <a:p>
            <a:r>
              <a:rPr lang="nl-BE" dirty="0">
                <a:latin typeface="FlandersArtSerif-Regular" panose="00000500000000000000" pitchFamily="2" charset="0"/>
              </a:rPr>
              <a:t>Keuzes op basis van risico- en kosten-batenanalyses, waarbij rekening wordt gehouden met o.a.:</a:t>
            </a:r>
          </a:p>
          <a:p>
            <a:pPr lvl="1"/>
            <a:r>
              <a:rPr lang="nl-BE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mogelijke risico’s e</a:t>
            </a:r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n gevolgen van calamiteiten (terreurdreiging, grotere temperatuurschommelingen, intensievere neerslag of droogte, verhoogde fijnstofconcentratie, vandalisme en iconoclasme, ...)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aard en noden erfgoed &gt; gedifferentieerd bewaren</a:t>
            </a:r>
          </a:p>
          <a:p>
            <a:pPr lvl="1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evoluties in richtlijnen voor binnenklimaat</a:t>
            </a:r>
          </a:p>
          <a:p>
            <a:pPr lvl="1"/>
            <a:endParaRPr lang="nl-NL" dirty="0">
              <a:solidFill>
                <a:schemeClr val="bg1">
                  <a:lumMod val="50000"/>
                </a:schemeClr>
              </a:solidFill>
              <a:latin typeface="FlandersArtSerif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88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>
                <a:latin typeface="FlandersArtSans-Medium" panose="00000600000000000000" pitchFamily="2" charset="0"/>
              </a:rPr>
              <a:t>Samenwerken en netwerking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2985"/>
            <a:ext cx="7886700" cy="2973265"/>
          </a:xfrm>
        </p:spPr>
        <p:txBody>
          <a:bodyPr>
            <a:norm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Centraal in beleid</a:t>
            </a:r>
          </a:p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Reeds sterk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vernetwerkte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 sector</a:t>
            </a:r>
          </a:p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Verdere stappen zetten in:</a:t>
            </a:r>
          </a:p>
          <a:p>
            <a:pPr lvl="1"/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afstemmen over gezamenlijke uitdagingen</a:t>
            </a:r>
          </a:p>
          <a:p>
            <a:pPr lvl="1"/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zoeken naar gedeelde oplossingen </a:t>
            </a:r>
          </a:p>
          <a:p>
            <a:pPr lvl="1"/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initiëren of deelnemen aan netwerken (geografisch, thematisch) hiervoor   </a:t>
            </a:r>
          </a:p>
          <a:p>
            <a:pPr lvl="2"/>
            <a:r>
              <a:rPr lang="nl-BE" sz="1800" dirty="0">
                <a:latin typeface="FlandersArtSerif-Regular" panose="00000500000000000000" pitchFamily="2" charset="0"/>
              </a:rPr>
              <a:t>Voorbeeld: tot stand brengen calamiteitennetwerken en samenwerken rond calamiteitenplanning</a:t>
            </a:r>
          </a:p>
        </p:txBody>
      </p:sp>
    </p:spTree>
    <p:extLst>
      <p:ext uri="{BB962C8B-B14F-4D97-AF65-F5344CB8AC3E}">
        <p14:creationId xmlns:p14="http://schemas.microsoft.com/office/powerpoint/2010/main" val="260486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8FF36B25-E8EC-4770-8681-30AAA8053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nl-BE" sz="2100" b="0" i="0" u="non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wijze waarop het </a:t>
            </a:r>
            <a:r>
              <a:rPr lang="nl-BE" sz="2100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cultureel-erfgoedbeleid van de Vlaamse overheid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aandacht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besteedt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aan</a:t>
            </a:r>
            <a:endParaRPr lang="en-US" sz="2100" b="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algn="l" rtl="0" fontAlgn="base"/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de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zorg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voor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cultureel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erfgoed</a:t>
            </a:r>
            <a:endParaRPr lang="en-US" sz="2100" b="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lvl="1" fontAlgn="base"/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‘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actieve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’ en ‘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passieve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’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maatregelen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voor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het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behouden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en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borgen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van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cultureel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17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erfgoed</a:t>
            </a:r>
            <a:r>
              <a:rPr lang="en-US" sz="17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</a:p>
          <a:p>
            <a:pPr algn="l" rtl="0" fontAlgn="base"/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niet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zozeer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acties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die de Vlaamse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overheid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zelf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opneemt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,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wel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de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verwachtingen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die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ze</a:t>
            </a:r>
            <a:r>
              <a:rPr lang="en-US" sz="2100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</a:t>
            </a:r>
            <a:r>
              <a:rPr lang="en-US" sz="2100" b="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stelt</a:t>
            </a:r>
            <a:endParaRPr lang="en-US" sz="2100" b="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marL="457200" lvl="1" indent="0" fontAlgn="base">
              <a:buNone/>
            </a:pPr>
            <a:endParaRPr lang="en-US" b="0" i="0" dirty="0">
              <a:solidFill>
                <a:srgbClr val="373636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endParaRPr lang="en-US" b="0" i="0" dirty="0">
              <a:solidFill>
                <a:srgbClr val="373636"/>
              </a:solidFill>
              <a:effectLst/>
              <a:latin typeface="Segoe UI" panose="020B0502040204020203" pitchFamily="34" charset="0"/>
            </a:endParaRPr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E6653F9-4587-4D03-8F85-7EB1EC39F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erif-Medium" panose="00000600000000000000" pitchFamily="2" charset="0"/>
              </a:rPr>
              <a:t>Toelichting bij…</a:t>
            </a:r>
          </a:p>
        </p:txBody>
      </p:sp>
    </p:spTree>
    <p:extLst>
      <p:ext uri="{BB962C8B-B14F-4D97-AF65-F5344CB8AC3E}">
        <p14:creationId xmlns:p14="http://schemas.microsoft.com/office/powerpoint/2010/main" val="573154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F4336-13C1-4CC4-9D74-8ECB929E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52954"/>
            <a:ext cx="7036482" cy="2157046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Conclusie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E51EDB-DA50-4053-AACD-B0593B9D688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678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108"/>
            <a:ext cx="7886700" cy="3571143"/>
          </a:xfrm>
        </p:spPr>
        <p:txBody>
          <a:bodyPr>
            <a:normAutofit/>
          </a:bodyPr>
          <a:lstStyle/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Regelgeving en visienota stellen verwachtingen om de nodige maatregelen te nemen voor het behouden van cultureel erfgoed (preventieve en actieve maatregelen, veiligheidsmaatregelen, bewustzijn van calamiteiten)</a:t>
            </a:r>
          </a:p>
          <a:p>
            <a:pPr marL="0" indent="0">
              <a:buNone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Verwachting rond </a:t>
            </a:r>
            <a:r>
              <a:rPr lang="nl-NL" sz="1800" dirty="0">
                <a:solidFill>
                  <a:srgbClr val="373636"/>
                </a:solidFill>
                <a:latin typeface="FlandersArtSerif-Regular" panose="00000500000000000000" pitchFamily="2" charset="0"/>
              </a:rPr>
              <a:t>veiligheids- en 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calamiteitenplanning enkel expliciet vermeld:</a:t>
            </a:r>
          </a:p>
          <a:p>
            <a:pPr lvl="1"/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voor organisaties met landelijke en internationale uitstraling, reikwijdte en relevantie</a:t>
            </a:r>
          </a:p>
          <a:p>
            <a:pPr lvl="1"/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op niveau van individuele organisatie</a:t>
            </a:r>
          </a:p>
          <a:p>
            <a:pPr marL="457200" lvl="1" indent="0">
              <a:buNone/>
            </a:pP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Stimuleren van netwerkverbanden en samenwerking, vb. </a:t>
            </a: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i.k.v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. calamiteitenplanning </a:t>
            </a:r>
          </a:p>
          <a:p>
            <a:pPr lvl="1"/>
            <a:r>
              <a:rPr lang="nl-NL" sz="14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Relevant voor hele sector (ook dienstverlenende organisaties, ook steunpunt FARO)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  <a:p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99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15108"/>
            <a:ext cx="7886700" cy="3571143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rgbClr val="373636"/>
                </a:solidFill>
                <a:latin typeface="FlandersArtSerif-Regular" panose="00000500000000000000" pitchFamily="2" charset="0"/>
              </a:rPr>
              <a:t>Strategische Visienota Cultureel Erfgoed is verschenen voor de grote watersnood.</a:t>
            </a:r>
          </a:p>
          <a:p>
            <a:pPr marL="0" indent="0">
              <a:buNone/>
            </a:pPr>
            <a:endParaRPr lang="nl-NL" sz="1800" dirty="0">
              <a:solidFill>
                <a:srgbClr val="373636"/>
              </a:solidFill>
              <a:latin typeface="FlandersArtSerif-Regular" panose="00000500000000000000" pitchFamily="2" charset="0"/>
            </a:endParaRPr>
          </a:p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Initiatief vanuit federale overheid (25/3/22): subsidie aan KIK om de reddingswerkzaamheden voort te zetten, na te denken over het opstellen van rampenplannen en onderzoek naar de gevolgen van overstromingen voor het erfgoed.</a:t>
            </a:r>
          </a:p>
          <a:p>
            <a:pPr marL="0" indent="0">
              <a:buNone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  <a:p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Te bekijken of en welke samenwerking en initiatieven vanuit de Vlaamse overheid zinvol kunnen zijn.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  <a:p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FlandersArtSerif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73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52DB6C-D5B1-4631-9450-A9CD84163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sz="8800" dirty="0">
                <a:solidFill>
                  <a:schemeClr val="bg1"/>
                </a:solidFill>
                <a:latin typeface="FlandersArtSans-Medium" panose="00000600000000000000" pitchFamily="2" charset="0"/>
              </a:rPr>
              <a:t>VRAGEN?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3C3BEB0-71A5-41ED-9ED7-3E370298E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katrijn.vankerchove@vlaanderen.be</a:t>
            </a:r>
            <a:endParaRPr lang="nl-BE" dirty="0"/>
          </a:p>
          <a:p>
            <a:r>
              <a:rPr lang="nl-BE" dirty="0">
                <a:hlinkClick r:id="rId3"/>
              </a:rPr>
              <a:t>https://www.vlaanderen.be/cjm/nl/cultuur/cultureel-erfgoed</a:t>
            </a:r>
            <a:r>
              <a:rPr lang="nl-BE" dirty="0"/>
              <a:t>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886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F4336-13C1-4CC4-9D74-8ECB929E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0538" y="509954"/>
            <a:ext cx="5975544" cy="3727938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Voor een goed begrip…</a:t>
            </a:r>
            <a:br>
              <a:rPr lang="nl-BE" dirty="0">
                <a:solidFill>
                  <a:schemeClr val="bg1"/>
                </a:solidFill>
              </a:rPr>
            </a:br>
            <a:br>
              <a:rPr lang="nl-BE" dirty="0">
                <a:solidFill>
                  <a:schemeClr val="bg1"/>
                </a:solidFill>
              </a:rPr>
            </a:b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E51EDB-DA50-4053-AACD-B0593B9D688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477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>
                <a:latin typeface="FlandersArtSans-Medium" panose="00000600000000000000" pitchFamily="2" charset="0"/>
              </a:rPr>
              <a:t>Roerend en immaterieel erfgoed</a:t>
            </a: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8FF36B25-E8EC-4770-8681-30AAA8053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8863"/>
            <a:ext cx="7886700" cy="3137388"/>
          </a:xfrm>
        </p:spPr>
        <p:txBody>
          <a:bodyPr>
            <a:normAutofit fontScale="70000" lnSpcReduction="20000"/>
          </a:bodyPr>
          <a:lstStyle/>
          <a:p>
            <a:pPr algn="l" rtl="0" fontAlgn="base"/>
            <a:r>
              <a:rPr lang="nl-NL" b="0" i="0" u="none" strike="noStrike" dirty="0">
                <a:solidFill>
                  <a:srgbClr val="0070C0"/>
                </a:solidFill>
                <a:effectLst/>
                <a:latin typeface="FlandersArtSerif-Regular" panose="00000500000000000000" pitchFamily="2" charset="0"/>
              </a:rPr>
              <a:t>Cultureel erfgoed, een gemeenschapsbevoegdheid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c</a:t>
            </a:r>
            <a:r>
              <a:rPr lang="nl-NL" b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​</a:t>
            </a:r>
            <a:r>
              <a:rPr lang="nl-BE" b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ultureel</a:t>
            </a:r>
            <a:r>
              <a:rPr lang="nl-BE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 erfgoed: ‘</a:t>
            </a:r>
            <a:r>
              <a:rPr lang="nl-BE" b="1" i="1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r</a:t>
            </a:r>
            <a:r>
              <a:rPr lang="nl-NL" b="1" i="1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oerende</a:t>
            </a:r>
            <a:r>
              <a:rPr lang="nl-NL" b="1" i="1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 en immateriële </a:t>
            </a:r>
            <a:r>
              <a:rPr lang="nl-NL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culturele uitingen die gemeenschappelijke betekenissen en waarden krijgen binnen een actueel referentiekader en die worden doorgegeven over generaties heen</a:t>
            </a:r>
            <a:r>
              <a:rPr lang="nl-NL" b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’ </a:t>
            </a:r>
          </a:p>
          <a:p>
            <a:pPr lvl="2" fontAlgn="base"/>
            <a:r>
              <a:rPr lang="nl-NL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Objecten, archiefstukken, boeken, processies, vakmanschap,…</a:t>
            </a:r>
            <a:endParaRPr lang="nl-NL" b="0" u="none" strike="noStrike" dirty="0">
              <a:solidFill>
                <a:schemeClr val="bg1">
                  <a:lumMod val="50000"/>
                </a:schemeClr>
              </a:solidFill>
              <a:effectLst/>
              <a:latin typeface="FlandersArtSerif-Regular" panose="00000500000000000000" pitchFamily="2" charset="0"/>
            </a:endParaRPr>
          </a:p>
          <a:p>
            <a:pPr lvl="1" fontAlgn="base"/>
            <a:r>
              <a:rPr lang="en-US" b="0" dirty="0" err="1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cultureel-erfgoedwerking</a:t>
            </a:r>
            <a:r>
              <a:rPr lang="en-US" b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: </a:t>
            </a:r>
            <a:r>
              <a:rPr lang="nl-NL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‘</a:t>
            </a:r>
            <a:r>
              <a:rPr lang="nl-NL" b="0" i="1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het geheel van taken en processen dat een kwaliteitsvolle zorg voor en omgang met cultureel erfgoed garandeert</a:t>
            </a:r>
            <a:r>
              <a:rPr lang="nl-NL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’ </a:t>
            </a:r>
          </a:p>
          <a:p>
            <a:pPr lvl="2" fontAlgn="base"/>
            <a:r>
              <a:rPr lang="nl-NL" b="0" i="0" dirty="0">
                <a:solidFill>
                  <a:schemeClr val="bg1">
                    <a:lumMod val="50000"/>
                  </a:schemeClr>
                </a:solidFill>
                <a:effectLst/>
                <a:latin typeface="Segoe UI" panose="020B0502040204020203" pitchFamily="34" charset="0"/>
              </a:rPr>
              <a:t>5 functies: ‘herkennen en verzamelen’, ‘behouden en borgen’, ‘onderzoeken’, ‘presenteren en toeleiden’ en ‘participatie’</a:t>
            </a:r>
          </a:p>
          <a:p>
            <a:pPr algn="l" rtl="0" fontAlgn="base"/>
            <a:r>
              <a:rPr lang="nl-NL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​&lt;&gt; Onroerend erfgoed, </a:t>
            </a:r>
            <a:r>
              <a:rPr lang="nl-NL" dirty="0">
                <a:solidFill>
                  <a:srgbClr val="373636"/>
                </a:solidFill>
                <a:latin typeface="FlandersArtSerif-Regular" panose="00000500000000000000" pitchFamily="2" charset="0"/>
              </a:rPr>
              <a:t>een </a:t>
            </a:r>
            <a:r>
              <a:rPr lang="nl-NL" dirty="0" err="1">
                <a:solidFill>
                  <a:srgbClr val="373636"/>
                </a:solidFill>
                <a:latin typeface="FlandersArtSerif-Regular" panose="00000500000000000000" pitchFamily="2" charset="0"/>
              </a:rPr>
              <a:t>gewestsbevoegdheid</a:t>
            </a:r>
            <a:endParaRPr lang="nl-NL" dirty="0">
              <a:solidFill>
                <a:srgbClr val="373636"/>
              </a:solidFill>
              <a:latin typeface="FlandersArtSerif-Regular" panose="00000500000000000000" pitchFamily="2" charset="0"/>
            </a:endParaRPr>
          </a:p>
          <a:p>
            <a:pPr lvl="1" fontAlgn="base"/>
            <a:r>
              <a:rPr lang="nl-NL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monumenten, landschappen en archeologie 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​</a:t>
            </a:r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Segoe UI" panose="020B0502040204020203" pitchFamily="34" charset="0"/>
            </a:endParaRPr>
          </a:p>
          <a:p>
            <a:r>
              <a:rPr lang="nl-NL" dirty="0"/>
              <a:t>Verschillende regelgeving, ministers, administratie,…</a:t>
            </a:r>
          </a:p>
        </p:txBody>
      </p:sp>
    </p:spTree>
    <p:extLst>
      <p:ext uri="{BB962C8B-B14F-4D97-AF65-F5344CB8AC3E}">
        <p14:creationId xmlns:p14="http://schemas.microsoft.com/office/powerpoint/2010/main" val="3133835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dirty="0">
                <a:latin typeface="FlandersArtSans-Medium" panose="00000600000000000000" pitchFamily="2" charset="0"/>
              </a:rPr>
              <a:t>Kerntaken cultureel-erfgoedbeleid</a:t>
            </a:r>
          </a:p>
        </p:txBody>
      </p:sp>
      <p:sp>
        <p:nvSpPr>
          <p:cNvPr id="18" name="Tijdelijke aanduiding voor inhoud 17">
            <a:extLst>
              <a:ext uri="{FF2B5EF4-FFF2-40B4-BE49-F238E27FC236}">
                <a16:creationId xmlns:a16="http://schemas.microsoft.com/office/drawing/2014/main" id="{8FF36B25-E8EC-4770-8681-30AAA8053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lang="nl-BE" sz="180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Ondersteunen: erkenning en subsidiëring van organisaties</a:t>
            </a:r>
            <a:r>
              <a:rPr lang="en-US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 (</a:t>
            </a:r>
            <a:r>
              <a:rPr lang="en-US" sz="1800" i="0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Cultureelerfgoeddecreet</a:t>
            </a:r>
            <a:r>
              <a:rPr lang="en-US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)</a:t>
            </a:r>
          </a:p>
          <a:p>
            <a:pPr algn="l" rtl="0" fontAlgn="base"/>
            <a:r>
              <a:rPr lang="nl-BE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  <a:r>
              <a:rPr lang="nl-BE" sz="180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Beschermen: </a:t>
            </a:r>
            <a:r>
              <a:rPr lang="en-US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  <a:r>
              <a:rPr lang="nl-NL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het identificeren van cultureel erfgoed met uitzonderlijke betekenis en het nemen van gerichte maatregelen om dat te bewaren en te behouden (Topstukkendecreet)</a:t>
            </a:r>
            <a:endParaRPr lang="en-US" sz="180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algn="l" rtl="0" fontAlgn="base"/>
            <a:r>
              <a:rPr lang="nl-BE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Borgen: </a:t>
            </a:r>
            <a:r>
              <a:rPr lang="nl-NL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het actief in stand houden, laten evolueren, en doorgeven aan volgende generaties van immaterieel erfgoed</a:t>
            </a:r>
            <a:endParaRPr lang="en-US" sz="180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algn="l" rtl="0" fontAlgn="base"/>
            <a:r>
              <a:rPr lang="nl-BE" sz="180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​Beheren: </a:t>
            </a:r>
            <a:r>
              <a:rPr lang="nl-BE" sz="180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collectie Vlaamse Gemeenschap en </a:t>
            </a:r>
            <a:r>
              <a:rPr lang="nl-NL" sz="180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de </a:t>
            </a:r>
            <a:r>
              <a:rPr lang="nl-NL" sz="1800" i="0" u="none" strike="noStrike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erfgoeddatabanken</a:t>
            </a:r>
            <a:r>
              <a:rPr lang="nl-NL" sz="180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 als instrument voor het in kaart brengen van het roerend cultureel erfgoed</a:t>
            </a:r>
            <a:endParaRPr lang="en-US" sz="180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256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7D8B7-8F45-4737-9E83-8501CC47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ans-Medium" panose="00000600000000000000" pitchFamily="2" charset="0"/>
              </a:rPr>
              <a:t>Beleidsinstrumenten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34205-06E5-4943-BF84-039B4CCC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l" rtl="0" fontAlgn="base">
              <a:buFont typeface="+mj-lt"/>
              <a:buAutoNum type="arabicPeriod"/>
            </a:pPr>
            <a:r>
              <a:rPr lang="nl-BE" b="1" i="0" u="none" strike="noStrike" dirty="0">
                <a:solidFill>
                  <a:srgbClr val="000000"/>
                </a:solidFill>
                <a:effectLst/>
                <a:latin typeface="FlandersArtSerif-Regular" panose="00000500000000000000" pitchFamily="2" charset="0"/>
              </a:rPr>
              <a:t>Internationale regelgeving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FlandersArtSerif-Regular" panose="00000500000000000000" pitchFamily="2" charset="0"/>
              </a:rPr>
              <a:t> of richtlijnen, conventies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  <a:endParaRPr lang="en-US" b="0" i="0" dirty="0">
              <a:solidFill>
                <a:srgbClr val="37363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2"/>
            </a:pPr>
            <a:r>
              <a:rPr lang="nl-NL" b="1" i="0" u="none" strike="noStrike" dirty="0">
                <a:solidFill>
                  <a:srgbClr val="000000"/>
                </a:solidFill>
                <a:effectLst/>
                <a:latin typeface="FlandersArtSerif-Regular" panose="00000500000000000000" pitchFamily="2" charset="0"/>
              </a:rPr>
              <a:t> Federale wetgeving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  <a:endParaRPr lang="en-US" b="0" i="0" dirty="0">
              <a:solidFill>
                <a:srgbClr val="37363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+mj-lt"/>
              <a:buAutoNum type="arabicPeriod" startAt="3"/>
            </a:pPr>
            <a:r>
              <a:rPr lang="nl-NL" b="1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 </a:t>
            </a:r>
            <a:r>
              <a:rPr lang="nl-NL" b="1" i="0" u="none" strike="noStrike" dirty="0">
                <a:solidFill>
                  <a:srgbClr val="1C1A15"/>
                </a:solidFill>
                <a:effectLst/>
                <a:latin typeface="FlandersArtSerif-Regular" panose="00000500000000000000" pitchFamily="2" charset="0"/>
              </a:rPr>
              <a:t>Vlaamse decreten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  <a:endParaRPr lang="en-US" b="0" i="0" dirty="0">
              <a:solidFill>
                <a:srgbClr val="373636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0070C0"/>
                </a:solidFill>
                <a:effectLst/>
                <a:latin typeface="FlandersArtSerif-Regular" panose="00000500000000000000" pitchFamily="2" charset="0"/>
              </a:rPr>
              <a:t>Cultureelerfgoeddecreet (2017 &gt; 2021)</a:t>
            </a:r>
            <a:r>
              <a:rPr lang="en-US" b="0" i="0" dirty="0">
                <a:solidFill>
                  <a:srgbClr val="0070C0"/>
                </a:solidFill>
                <a:effectLst/>
                <a:latin typeface="FlandersArtSerif-Regular" panose="00000500000000000000" pitchFamily="2" charset="0"/>
              </a:rPr>
              <a:t>​</a:t>
            </a:r>
            <a:endParaRPr lang="en-US" b="0" i="0" dirty="0"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0070C0"/>
                </a:solidFill>
                <a:effectLst/>
                <a:latin typeface="FlandersArtSerif-Regular" panose="00000500000000000000" pitchFamily="2" charset="0"/>
              </a:rPr>
              <a:t>Topstukkendecreet </a:t>
            </a:r>
          </a:p>
          <a:p>
            <a:pPr fontAlgn="base"/>
            <a:r>
              <a:rPr lang="nl-BE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Maar ook: Memoriaaldecreet, Decreet tot bescherming van het varend erfgoed, Indemniteitsdecreet (in wording) </a:t>
            </a:r>
            <a:endParaRPr lang="en-US" b="0" i="0" dirty="0">
              <a:solidFill>
                <a:srgbClr val="373636"/>
              </a:solidFill>
              <a:effectLst/>
              <a:latin typeface="Arial" panose="020B0604020202020204" pitchFamily="34" charset="0"/>
            </a:endParaRPr>
          </a:p>
          <a:p>
            <a:pPr marL="0" indent="0" algn="l" rtl="0" fontAlgn="base">
              <a:buNone/>
            </a:pPr>
            <a:r>
              <a:rPr lang="nl-BE" b="1" dirty="0">
                <a:solidFill>
                  <a:srgbClr val="373636"/>
                </a:solidFill>
                <a:latin typeface="FlandersArtSerif-Regular" panose="00000500000000000000" pitchFamily="2" charset="0"/>
              </a:rPr>
              <a:t>4. Visienota’s, conceptnota’s</a:t>
            </a:r>
            <a:r>
              <a:rPr lang="nl-BE" b="1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 en instrumenten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BE" sz="2900" dirty="0">
                <a:solidFill>
                  <a:srgbClr val="7F7F7F"/>
                </a:solidFill>
                <a:latin typeface="FlandersArtSerif-Regular" panose="00000500000000000000" pitchFamily="2" charset="0"/>
              </a:rPr>
              <a:t>Vb. </a:t>
            </a:r>
            <a:r>
              <a:rPr lang="nl-NL" sz="2900" dirty="0">
                <a:solidFill>
                  <a:srgbClr val="7F7F7F"/>
                </a:solidFill>
                <a:latin typeface="FlandersArtSerif-Regular" panose="00000500000000000000" pitchFamily="2" charset="0"/>
              </a:rPr>
              <a:t>visienota ‘Een beleid voor het borgen van immaterieel cultureel erfgoed in Vlaanderen’; </a:t>
            </a:r>
            <a:r>
              <a:rPr lang="nl-NL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Inventaris Vlaanderen; het Register en het platform immaterieelerfgoed.be.</a:t>
            </a:r>
            <a:endParaRPr lang="nl-BE" b="1" i="0" dirty="0">
              <a:solidFill>
                <a:srgbClr val="373636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2645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7D8B7-8F45-4737-9E83-8501CC47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ans-Medium" panose="00000600000000000000" pitchFamily="2" charset="0"/>
              </a:rPr>
              <a:t>Departement CJM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F34205-06E5-4943-BF84-039B4CCC67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 fontAlgn="base"/>
            <a:r>
              <a:rPr kumimoji="0" lang="nl-B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landersArtSerif-Regular" panose="00000500000000000000" pitchFamily="2" charset="0"/>
              </a:rPr>
              <a:t>Afdeling Erkennen en Subsidiëren &gt; team Kunsten en Cultureel Erfgoed</a:t>
            </a:r>
          </a:p>
          <a:p>
            <a:pPr lvl="1" fontAlgn="base"/>
            <a:r>
              <a:rPr lang="nl-NL" sz="17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Focus op CE-organisaties: erkennen en subsidiëren</a:t>
            </a:r>
          </a:p>
          <a:p>
            <a:pPr lvl="1" fontAlgn="base"/>
            <a:r>
              <a:rPr lang="nl-NL" sz="17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CED als basisinstrument</a:t>
            </a:r>
          </a:p>
          <a:p>
            <a:pPr marL="0" indent="0" algn="l" rtl="0" fontAlgn="base">
              <a:buNone/>
            </a:pPr>
            <a:endParaRPr lang="nl-BE" b="0" i="0" dirty="0">
              <a:solidFill>
                <a:srgbClr val="000000"/>
              </a:solidFill>
              <a:effectLst/>
              <a:latin typeface="FlandersArtSerif-Regular" panose="00000500000000000000" pitchFamily="2" charset="0"/>
            </a:endParaRPr>
          </a:p>
          <a:p>
            <a:pPr algn="l" rtl="0" fontAlgn="base"/>
            <a:r>
              <a:rPr lang="nl-BE" sz="2100" b="0" i="0" dirty="0">
                <a:solidFill>
                  <a:srgbClr val="000000"/>
                </a:solidFill>
                <a:effectLst/>
                <a:latin typeface="FlandersArtSerif-Regular" panose="00000500000000000000" pitchFamily="2" charset="0"/>
              </a:rPr>
              <a:t>Afdeling Waarborgen en beheren &gt; team Cultuurgoederen</a:t>
            </a:r>
          </a:p>
          <a:p>
            <a:pPr lvl="1" fontAlgn="base"/>
            <a:r>
              <a:rPr lang="nl-BE" sz="17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Focus op CE: objecten en elementen</a:t>
            </a:r>
          </a:p>
          <a:p>
            <a:pPr lvl="1" fontAlgn="base"/>
            <a:r>
              <a:rPr lang="nl-BE" sz="1700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ICE, Topstukken, Uit</a:t>
            </a:r>
            <a:r>
              <a:rPr lang="nl-BE" sz="1700" dirty="0">
                <a:solidFill>
                  <a:schemeClr val="bg1">
                    <a:lumMod val="50000"/>
                  </a:schemeClr>
                </a:solidFill>
                <a:latin typeface="FlandersArtSerif-Regular" panose="00000500000000000000" pitchFamily="2" charset="0"/>
              </a:rPr>
              <a:t>voervergunningen, Erfgoeddatabanken,…</a:t>
            </a:r>
          </a:p>
          <a:p>
            <a:pPr lvl="1" fontAlgn="base"/>
            <a:endParaRPr lang="nl-BE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87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F4336-13C1-4CC4-9D74-8ECB929E9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477" y="1890002"/>
            <a:ext cx="6819605" cy="1184783"/>
          </a:xfrm>
        </p:spPr>
        <p:txBody>
          <a:bodyPr/>
          <a:lstStyle/>
          <a:p>
            <a:r>
              <a:rPr lang="nl-BE" dirty="0">
                <a:solidFill>
                  <a:schemeClr val="bg1"/>
                </a:solidFill>
              </a:rPr>
              <a:t>Cultureel-erfgoeddecreet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740A76-582A-4A1E-8D5D-F23177D9D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E51EDB-DA50-4053-AACD-B0593B9D6886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5939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0E10-407A-48C1-8540-1F6A054F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FlandersArtSans-Medium" panose="00000600000000000000" pitchFamily="2" charset="0"/>
              </a:rPr>
              <a:t>Erkennen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AD452F-A1CF-4985-A83E-49E417FD6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5861"/>
            <a:ext cx="7886700" cy="3120390"/>
          </a:xfrm>
        </p:spPr>
        <p:txBody>
          <a:bodyPr>
            <a:normAutofit fontScale="70000" lnSpcReduction="2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Erkennen van een kwaliteitsvolle werking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  <a:endParaRPr lang="nl-BE" b="0" i="0" u="none" strike="noStrike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Musea, culturele archieven en </a:t>
            </a:r>
            <a:r>
              <a:rPr lang="nl-BE" b="0" i="0" u="none" strike="noStrike" dirty="0" err="1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erfgoedbibliotheken</a:t>
            </a:r>
            <a:endParaRPr lang="en-US" b="0" i="0" dirty="0">
              <a:solidFill>
                <a:srgbClr val="373636"/>
              </a:solidFill>
              <a:effectLst/>
              <a:latin typeface="FlandersArtSerif-Regular" panose="000005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Voor onbepaalde duur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BE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Evaluatie voor het behouden van het label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Voorwaarde om gesubsidieerd te worden als collectiebeheerder</a:t>
            </a:r>
            <a:r>
              <a:rPr lang="nl-BE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Op basis van voorwaarden en criteria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BE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Voldoende belang van de collectie, afgebakend collectieprofiel- en plan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BE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Kwaliteitsvolle uitvoering van de 5 functies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 </a:t>
            </a:r>
            <a:r>
              <a:rPr lang="en-US" b="0" i="0" dirty="0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van </a:t>
            </a:r>
            <a:r>
              <a:rPr lang="en-US" b="0" i="0" dirty="0" err="1">
                <a:solidFill>
                  <a:schemeClr val="bg1">
                    <a:lumMod val="50000"/>
                  </a:schemeClr>
                </a:solidFill>
                <a:effectLst/>
                <a:latin typeface="FlandersArtSerif-Regular" panose="00000500000000000000" pitchFamily="2" charset="0"/>
              </a:rPr>
              <a:t>ce-werking</a:t>
            </a:r>
            <a:endParaRPr lang="en-US" b="0" i="0" dirty="0">
              <a:solidFill>
                <a:schemeClr val="bg1">
                  <a:lumMod val="50000"/>
                </a:schemeClr>
              </a:solidFill>
              <a:effectLst/>
              <a:latin typeface="FlandersArtSerif-Regular" panose="00000500000000000000" pitchFamily="2" charset="0"/>
            </a:endParaRPr>
          </a:p>
          <a:p>
            <a:pPr lvl="2" fontAlgn="base"/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‘herkennen en verzamelen’, ‘</a:t>
            </a:r>
            <a:r>
              <a:rPr lang="nl-BE" b="0" i="0" u="none" strike="noStrike" dirty="0">
                <a:solidFill>
                  <a:schemeClr val="accent1"/>
                </a:solidFill>
                <a:effectLst/>
                <a:latin typeface="FlandersArtSerif-Regular" panose="00000500000000000000" pitchFamily="2" charset="0"/>
              </a:rPr>
              <a:t>behouden en borgen</a:t>
            </a:r>
            <a:r>
              <a:rPr lang="nl-BE" b="0" i="0" u="none" strike="noStrike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’, ‘onderzoeken’, ‘presenteren en toeleiden’ en ‘participeren’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pPr lvl="1" fontAlgn="base"/>
            <a:r>
              <a:rPr lang="nl-BE" b="0" i="0" u="none" strike="noStrike" dirty="0">
                <a:solidFill>
                  <a:srgbClr val="7F7F7F"/>
                </a:solidFill>
                <a:effectLst/>
                <a:latin typeface="FlandersArtSerif-Regular" panose="00000500000000000000" pitchFamily="2" charset="0"/>
              </a:rPr>
              <a:t>Standaarden en deontologische codes</a:t>
            </a:r>
            <a:r>
              <a:rPr lang="en-US" b="0" i="0" dirty="0">
                <a:solidFill>
                  <a:srgbClr val="373636"/>
                </a:solidFill>
                <a:effectLst/>
                <a:latin typeface="FlandersArtSerif-Regular" panose="00000500000000000000" pitchFamily="2" charset="0"/>
              </a:rPr>
              <a:t>​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7511785"/>
      </p:ext>
    </p:extLst>
  </p:cSld>
  <p:clrMapOvr>
    <a:masterClrMapping/>
  </p:clrMapOvr>
</p:sld>
</file>

<file path=ppt/theme/theme1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EB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008_Presentatie_CJM_verbeeldingwerkt_basic_breedbeeld" id="{2B8242BE-B001-4681-B24B-FF9224BAA5C6}" vid="{198BF5DD-9252-4381-A065-1B49F432DF36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Vlaamse overheid presentatie">
    <a:dk1>
      <a:srgbClr val="373636"/>
    </a:dk1>
    <a:lt1>
      <a:sysClr val="window" lastClr="FFFFFF"/>
    </a:lt1>
    <a:dk2>
      <a:srgbClr val="6B6B6B"/>
    </a:dk2>
    <a:lt2>
      <a:srgbClr val="F6F5F3"/>
    </a:lt2>
    <a:accent1>
      <a:srgbClr val="FFEB00"/>
    </a:accent1>
    <a:accent2>
      <a:srgbClr val="373636"/>
    </a:accent2>
    <a:accent3>
      <a:srgbClr val="E5DA04"/>
    </a:accent3>
    <a:accent4>
      <a:srgbClr val="6B6B6B"/>
    </a:accent4>
    <a:accent5>
      <a:srgbClr val="D5D5D5"/>
    </a:accent5>
    <a:accent6>
      <a:srgbClr val="989898"/>
    </a:accent6>
    <a:hlink>
      <a:srgbClr val="3C96BE"/>
    </a:hlink>
    <a:folHlink>
      <a:srgbClr val="AA78A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 xmlns="a3954e75-0996-4546-927b-16a7d0d900d2" xsi:nil="true"/>
    <Periode xmlns="a3954e75-0996-4546-927b-16a7d0d900d2" xsi:nil="true"/>
    <Jaar xmlns="a3954e75-0996-4546-927b-16a7d0d900d2">2021</Jaar>
    <BronLibrary xmlns="a3954e75-0996-4546-927b-16a7d0d900d2" xsi:nil="true"/>
    <CategoryDescription xmlns="http://schemas.microsoft.com/sharepoint.v3" xsi:nil="true"/>
    <_dlc_DocId xmlns="a3954e75-0996-4546-927b-16a7d0d900d2">WUCUWH5ZS3EZ-185573031-154</_dlc_DocId>
    <_dlc_DocIdUrl xmlns="a3954e75-0996-4546-927b-16a7d0d900d2">
      <Url>https://vlaamseoverheid.sharepoint.com/sites/media/_layouts/15/DocIdRedir.aspx?ID=WUCUWH5ZS3EZ-185573031-154</Url>
      <Description>WUCUWH5ZS3EZ-185573031-154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e" ma:contentTypeID="0x010100280C8F3AD8791E48BC9C34AE10E08660120038FD16A4E4055A4D9F22D18E117B588D" ma:contentTypeVersion="780" ma:contentTypeDescription="" ma:contentTypeScope="" ma:versionID="00694bf200e166dcf49592c9be9d941d">
  <xsd:schema xmlns:xsd="http://www.w3.org/2001/XMLSchema" xmlns:xs="http://www.w3.org/2001/XMLSchema" xmlns:p="http://schemas.microsoft.com/office/2006/metadata/properties" xmlns:ns2="a3954e75-0996-4546-927b-16a7d0d900d2" xmlns:ns3="http://schemas.microsoft.com/sharepoint.v3" targetNamespace="http://schemas.microsoft.com/office/2006/metadata/properties" ma:root="true" ma:fieldsID="a3ac393797b485728d43249f4470f992" ns2:_="" ns3:_="">
    <xsd:import namespace="a3954e75-0996-4546-927b-16a7d0d900d2"/>
    <xsd:import namespace="http://schemas.microsoft.com/sharepoint.v3"/>
    <xsd:element name="properties">
      <xsd:complexType>
        <xsd:sequence>
          <xsd:element name="documentManagement">
            <xsd:complexType>
              <xsd:all>
                <xsd:element ref="ns2:Jaar" minOccurs="0"/>
                <xsd:element ref="ns2:Periode" minOccurs="0"/>
                <xsd:element ref="ns2:Datum" minOccurs="0"/>
                <xsd:element ref="ns3:CategoryDescription" minOccurs="0"/>
                <xsd:element ref="ns2:BronLibrary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54e75-0996-4546-927b-16a7d0d900d2" elementFormDefault="qualified">
    <xsd:import namespace="http://schemas.microsoft.com/office/2006/documentManagement/types"/>
    <xsd:import namespace="http://schemas.microsoft.com/office/infopath/2007/PartnerControls"/>
    <xsd:element name="Jaar" ma:index="1" nillable="true" ma:displayName="Jaar" ma:default="2022" ma:internalName="Jaar">
      <xsd:simpleType>
        <xsd:restriction base="dms:Text">
          <xsd:maxLength value="255"/>
        </xsd:restriction>
      </xsd:simpleType>
    </xsd:element>
    <xsd:element name="Periode" ma:index="2" nillable="true" ma:displayName="Periode" ma:format="Dropdown" ma:internalName="Periode">
      <xsd:simpleType>
        <xsd:union memberTypes="dms:Text">
          <xsd:simpleType>
            <xsd:restriction base="dms:Choice">
              <xsd:enumeration value="2017-2018"/>
              <xsd:enumeration value="2018-2019"/>
              <xsd:enumeration value="2019-2020"/>
              <xsd:enumeration value="2020-2021"/>
              <xsd:enumeration value="2021-2022"/>
            </xsd:restriction>
          </xsd:simpleType>
        </xsd:union>
      </xsd:simpleType>
    </xsd:element>
    <xsd:element name="Datum" ma:index="3" nillable="true" ma:displayName="Datum" ma:default="[today]" ma:format="DateOnly" ma:internalName="Datum">
      <xsd:simpleType>
        <xsd:restriction base="dms:DateTime"/>
      </xsd:simpleType>
    </xsd:element>
    <xsd:element name="BronLibrary" ma:index="5" nillable="true" ma:displayName="BronLibrary" ma:hidden="true" ma:internalName="BronLibrary" ma:readOnly="false">
      <xsd:simpleType>
        <xsd:restriction base="dms:Text">
          <xsd:maxLength value="255"/>
        </xsd:restriction>
      </xsd:simpleType>
    </xsd:element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4" nillable="true" ma:displayName="Beschrijving" ma:internalName="CategoryDescrip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Inhou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B2DD036-90B0-42FF-BD4F-9784087431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DF51BD-931C-487D-A907-A4A17478AF89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sharepoint.v3"/>
    <ds:schemaRef ds:uri="a3954e75-0996-4546-927b-16a7d0d900d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180AD2-0B96-4065-98F4-48CAFED1C7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954e75-0996-4546-927b-16a7d0d900d2"/>
    <ds:schemaRef ds:uri="http://schemas.microsoft.com/sharepoint.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772DB2-1248-413C-A869-68901E136D1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181008_Presentatie_CJM_verbeeldingwerkt_basic_breedbeeld</Template>
  <TotalTime>1690</TotalTime>
  <Words>1180</Words>
  <Application>Microsoft Office PowerPoint</Application>
  <PresentationFormat>Diavoorstelling (16:9)</PresentationFormat>
  <Paragraphs>131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36" baseType="lpstr">
      <vt:lpstr>Times New Roman</vt:lpstr>
      <vt:lpstr>FlandersArtSerif-Medium</vt:lpstr>
      <vt:lpstr>Calibri</vt:lpstr>
      <vt:lpstr>FlandersArtSans-Medium</vt:lpstr>
      <vt:lpstr>Wingdings</vt:lpstr>
      <vt:lpstr>Segoe UI</vt:lpstr>
      <vt:lpstr>FlandersArtSans-Bold</vt:lpstr>
      <vt:lpstr>FlandersArtSerif-Regular</vt:lpstr>
      <vt:lpstr>Arial</vt:lpstr>
      <vt:lpstr>FlandersArtSans-Regular</vt:lpstr>
      <vt:lpstr>Calibri Light</vt:lpstr>
      <vt:lpstr>1_Aangepast ontwerp</vt:lpstr>
      <vt:lpstr>Aangepast ontwerp</vt:lpstr>
      <vt:lpstr>‘Zorg’ in het Cultureelerfgoedbeleid</vt:lpstr>
      <vt:lpstr>Toelichting bij…</vt:lpstr>
      <vt:lpstr>Voor een goed begrip…  </vt:lpstr>
      <vt:lpstr>Roerend en immaterieel erfgoed</vt:lpstr>
      <vt:lpstr>Kerntaken cultureel-erfgoedbeleid</vt:lpstr>
      <vt:lpstr>Beleidsinstrumenten</vt:lpstr>
      <vt:lpstr>Departement CJM</vt:lpstr>
      <vt:lpstr>Cultureel-erfgoeddecreet</vt:lpstr>
      <vt:lpstr>Erkennen  </vt:lpstr>
      <vt:lpstr>Werkingssubsidies</vt:lpstr>
      <vt:lpstr>Behouden cultureel erfgoed</vt:lpstr>
      <vt:lpstr>Topstukkenbeleid </vt:lpstr>
      <vt:lpstr>Beschermen topstukken</vt:lpstr>
      <vt:lpstr>Bewaaromstandigheden topstukken</vt:lpstr>
      <vt:lpstr>Strategische Visienota  Cultureel Erfgoed</vt:lpstr>
      <vt:lpstr>WAT?</vt:lpstr>
      <vt:lpstr>Welke aandachtspunten?</vt:lpstr>
      <vt:lpstr>Verzekeren van een kwalitatief behoud en het omgaan met calamiteiten   </vt:lpstr>
      <vt:lpstr>Samenwerken en netwerking</vt:lpstr>
      <vt:lpstr>Conclusie</vt:lpstr>
      <vt:lpstr>PowerPoint-presentatie</vt:lpstr>
      <vt:lpstr>PowerPoint-presentatie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Fabre, Rik</dc:creator>
  <cp:lastModifiedBy>Van Kerchove Katrijn</cp:lastModifiedBy>
  <cp:revision>77</cp:revision>
  <dcterms:created xsi:type="dcterms:W3CDTF">2018-10-09T12:59:31Z</dcterms:created>
  <dcterms:modified xsi:type="dcterms:W3CDTF">2022-04-29T10:33:46Z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0x010100280C8F3AD8791E48BC9C34AE10E08660120038FD16A4E4055A4D9F22D18E117B588D</vt:lpwstr>
  </property>
  <property fmtid="{D5CDD505-2E9C-101B-9397-08002B2CF9AE}" pid="3" name="_dlc_DocIdItemGuid">
    <vt:lpwstr>d4ce2f3a-78f7-45f3-9a7b-584deccb56f7</vt:lpwstr>
  </property>
  <property fmtid="{D5CDD505-2E9C-101B-9397-08002B2CF9AE}" pid="4" name="ebb457a1fa0744688204d54368c02bc9">
    <vt:lpwstr>CJM|5565135a-3776-4f7c-94ba-eeda1ca781b1</vt:lpwstr>
  </property>
  <property fmtid="{D5CDD505-2E9C-101B-9397-08002B2CF9AE}" pid="5" name="Labels">
    <vt:lpwstr>4;#CJM|5565135a-3776-4f7c-94ba-eeda1ca781b1</vt:lpwstr>
  </property>
  <property fmtid="{D5CDD505-2E9C-101B-9397-08002B2CF9AE}" pid="6" name="TaxCatchAll">
    <vt:lpwstr>4;#CJM|5565135a-3776-4f7c-94ba-eeda1ca781b1</vt:lpwstr>
  </property>
</Properties>
</file>