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9" r:id="rId5"/>
    <p:sldId id="325" r:id="rId6"/>
    <p:sldId id="294" r:id="rId7"/>
    <p:sldId id="326" r:id="rId8"/>
    <p:sldId id="327" r:id="rId9"/>
    <p:sldId id="312" r:id="rId10"/>
    <p:sldId id="296" r:id="rId11"/>
    <p:sldId id="297" r:id="rId12"/>
    <p:sldId id="298" r:id="rId13"/>
    <p:sldId id="328" r:id="rId14"/>
    <p:sldId id="319" r:id="rId15"/>
    <p:sldId id="320" r:id="rId16"/>
    <p:sldId id="332" r:id="rId17"/>
    <p:sldId id="321" r:id="rId18"/>
    <p:sldId id="335" r:id="rId19"/>
    <p:sldId id="336" r:id="rId20"/>
    <p:sldId id="273" r:id="rId21"/>
    <p:sldId id="339" r:id="rId22"/>
    <p:sldId id="337" r:id="rId23"/>
    <p:sldId id="338" r:id="rId24"/>
    <p:sldId id="285" r:id="rId25"/>
    <p:sldId id="291" r:id="rId26"/>
    <p:sldId id="290" r:id="rId27"/>
    <p:sldId id="329" r:id="rId28"/>
    <p:sldId id="311" r:id="rId29"/>
    <p:sldId id="340" r:id="rId30"/>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1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421" autoAdjust="0"/>
  </p:normalViewPr>
  <p:slideViewPr>
    <p:cSldViewPr>
      <p:cViewPr varScale="1">
        <p:scale>
          <a:sx n="114" d="100"/>
          <a:sy n="114" d="100"/>
        </p:scale>
        <p:origin x="150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els Van Steenbergen" userId="1256845d-8b6c-4389-bb84-78cf6d23db0a" providerId="ADAL" clId="{476B5BA6-E481-4DD0-A365-5A3ADD53CBA5}"/>
    <pc:docChg chg="modSld">
      <pc:chgData name="Niels Van Steenbergen" userId="1256845d-8b6c-4389-bb84-78cf6d23db0a" providerId="ADAL" clId="{476B5BA6-E481-4DD0-A365-5A3ADD53CBA5}" dt="2022-04-28T08:58:44.815" v="17" actId="20577"/>
      <pc:docMkLst>
        <pc:docMk/>
      </pc:docMkLst>
      <pc:sldChg chg="modSp mod">
        <pc:chgData name="Niels Van Steenbergen" userId="1256845d-8b6c-4389-bb84-78cf6d23db0a" providerId="ADAL" clId="{476B5BA6-E481-4DD0-A365-5A3ADD53CBA5}" dt="2022-04-28T08:58:44.815" v="17" actId="20577"/>
        <pc:sldMkLst>
          <pc:docMk/>
          <pc:sldMk cId="1755629652" sldId="269"/>
        </pc:sldMkLst>
        <pc:spChg chg="mod">
          <ac:chgData name="Niels Van Steenbergen" userId="1256845d-8b6c-4389-bb84-78cf6d23db0a" providerId="ADAL" clId="{476B5BA6-E481-4DD0-A365-5A3ADD53CBA5}" dt="2022-04-28T08:58:44.815" v="17" actId="20577"/>
          <ac:spMkLst>
            <pc:docMk/>
            <pc:sldMk cId="1755629652" sldId="269"/>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1C2D6-0368-47BC-B2AC-DB9F42732920}" type="datetimeFigureOut">
              <a:rPr lang="nl-BE" smtClean="0"/>
              <a:t>28/04/2022</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3D6F3-C57D-46A6-B03C-2ABB248509E7}" type="slidenum">
              <a:rPr lang="nl-BE" smtClean="0"/>
              <a:t>‹nr.›</a:t>
            </a:fld>
            <a:endParaRPr lang="nl-BE"/>
          </a:p>
        </p:txBody>
      </p:sp>
    </p:spTree>
    <p:extLst>
      <p:ext uri="{BB962C8B-B14F-4D97-AF65-F5344CB8AC3E}">
        <p14:creationId xmlns:p14="http://schemas.microsoft.com/office/powerpoint/2010/main" val="210673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75437" y="288000"/>
            <a:ext cx="6096000" cy="6266688"/>
          </a:xfrm>
          <a:prstGeom prst="rect">
            <a:avLst/>
          </a:prstGeom>
        </p:spPr>
      </p:pic>
      <p:pic>
        <p:nvPicPr>
          <p:cNvPr id="10" name="Afbeelding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139" y="287457"/>
            <a:ext cx="5955045" cy="6267231"/>
          </a:xfrm>
          <a:prstGeom prst="rect">
            <a:avLst/>
          </a:prstGeom>
        </p:spPr>
      </p:pic>
      <p:sp>
        <p:nvSpPr>
          <p:cNvPr id="2" name="Titel 1"/>
          <p:cNvSpPr>
            <a:spLocks noGrp="1"/>
          </p:cNvSpPr>
          <p:nvPr>
            <p:ph type="ctrTitle" hasCustomPrompt="1"/>
          </p:nvPr>
        </p:nvSpPr>
        <p:spPr>
          <a:xfrm>
            <a:off x="467544" y="3068960"/>
            <a:ext cx="4501474" cy="2808114"/>
          </a:xfrm>
        </p:spPr>
        <p:txBody>
          <a:bodyPr wrap="square" anchor="t" anchorCtr="0">
            <a:noAutofit/>
          </a:bodyPr>
          <a:lstStyle>
            <a:lvl1pPr algn="l">
              <a:lnSpc>
                <a:spcPct val="100000"/>
              </a:lnSpc>
              <a:defRPr sz="3800" b="1" i="0">
                <a:solidFill>
                  <a:schemeClr val="bg1"/>
                </a:solidFill>
                <a:latin typeface="+mn-lt"/>
                <a:cs typeface="FlandersArtSans-Bold" panose="00000800000000000000" pitchFamily="2" charset="0"/>
              </a:defRPr>
            </a:lvl1pPr>
          </a:lstStyle>
          <a:p>
            <a:r>
              <a:rPr lang="nl-NL" dirty="0"/>
              <a:t>Titel van de presentatie</a:t>
            </a:r>
            <a:endParaRPr lang="nl-BE" dirty="0"/>
          </a:p>
        </p:txBody>
      </p:sp>
      <p:sp>
        <p:nvSpPr>
          <p:cNvPr id="3" name="Ondertitel 2"/>
          <p:cNvSpPr>
            <a:spLocks noGrp="1"/>
          </p:cNvSpPr>
          <p:nvPr>
            <p:ph type="subTitle" idx="1" hasCustomPrompt="1"/>
          </p:nvPr>
        </p:nvSpPr>
        <p:spPr>
          <a:xfrm>
            <a:off x="467543" y="2420888"/>
            <a:ext cx="4307071" cy="625221"/>
          </a:xfrm>
          <a:prstGeom prst="rect">
            <a:avLst/>
          </a:prstGeom>
        </p:spPr>
        <p:txBody>
          <a:bodyPr bIns="0" anchor="b">
            <a:noAutofit/>
          </a:bodyPr>
          <a:lstStyle>
            <a:lvl1pPr marL="0" marR="0" indent="0" algn="l" defTabSz="914400" rtl="0" eaLnBrk="1" fontAlgn="auto" latinLnBrk="0" hangingPunct="1">
              <a:lnSpc>
                <a:spcPts val="1760"/>
              </a:lnSpc>
              <a:spcBef>
                <a:spcPts val="300"/>
              </a:spcBef>
              <a:spcAft>
                <a:spcPts val="0"/>
              </a:spcAft>
              <a:buClrTx/>
              <a:buSzPct val="90000"/>
              <a:buFontTx/>
              <a:buNone/>
              <a:tabLst/>
              <a:defRPr sz="1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Presentator(en) en functie(s)</a:t>
            </a:r>
          </a:p>
        </p:txBody>
      </p:sp>
      <p:pic>
        <p:nvPicPr>
          <p:cNvPr id="8" name="Afbeelding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11770" y="673507"/>
            <a:ext cx="2551844" cy="823244"/>
          </a:xfrm>
          <a:prstGeom prst="rect">
            <a:avLst/>
          </a:prstGeom>
        </p:spPr>
      </p:pic>
      <p:sp>
        <p:nvSpPr>
          <p:cNvPr id="18" name="Tijdelijke aanduiding voor tekst 17"/>
          <p:cNvSpPr>
            <a:spLocks noGrp="1"/>
          </p:cNvSpPr>
          <p:nvPr>
            <p:ph type="body" sz="quarter" idx="11" hasCustomPrompt="1"/>
          </p:nvPr>
        </p:nvSpPr>
        <p:spPr>
          <a:xfrm>
            <a:off x="971600" y="5899924"/>
            <a:ext cx="4968552" cy="497413"/>
          </a:xfrm>
        </p:spPr>
        <p:txBody>
          <a:bodyPr anchor="ctr">
            <a:normAutofit/>
          </a:bodyPr>
          <a:lstStyle>
            <a:lvl1pPr marL="0" indent="0">
              <a:buNone/>
              <a:defRPr sz="1600" b="1">
                <a:solidFill>
                  <a:schemeClr val="bg1"/>
                </a:solidFill>
              </a:defRPr>
            </a:lvl1pPr>
          </a:lstStyle>
          <a:p>
            <a:pPr lvl="0"/>
            <a:r>
              <a:rPr lang="nl-NL" dirty="0"/>
              <a:t>Evenement, locatie en datum</a:t>
            </a:r>
            <a:endParaRPr lang="nl-BE" dirty="0"/>
          </a:p>
        </p:txBody>
      </p:sp>
      <p:pic>
        <p:nvPicPr>
          <p:cNvPr id="24" name="Afbeelding 2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7543" y="5919421"/>
            <a:ext cx="452428" cy="477917"/>
          </a:xfrm>
          <a:prstGeom prst="rect">
            <a:avLst/>
          </a:prstGeom>
        </p:spPr>
      </p:pic>
    </p:spTree>
    <p:extLst>
      <p:ext uri="{BB962C8B-B14F-4D97-AF65-F5344CB8AC3E}">
        <p14:creationId xmlns:p14="http://schemas.microsoft.com/office/powerpoint/2010/main" val="398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4400" b="1">
                <a:solidFill>
                  <a:srgbClr val="0071B9"/>
                </a:solidFill>
              </a:defRPr>
            </a:lvl1pPr>
          </a:lstStyle>
          <a:p>
            <a:r>
              <a:rPr lang="nl-NL" dirty="0"/>
              <a:t>Titel</a:t>
            </a:r>
            <a:endParaRPr lang="nl-BE" dirty="0"/>
          </a:p>
        </p:txBody>
      </p:sp>
      <p:sp>
        <p:nvSpPr>
          <p:cNvPr id="3" name="Tijdelijke aanduiding voor inhoud 2"/>
          <p:cNvSpPr>
            <a:spLocks noGrp="1"/>
          </p:cNvSpPr>
          <p:nvPr>
            <p:ph idx="1"/>
          </p:nvPr>
        </p:nvSpPr>
        <p:spPr>
          <a:xfrm>
            <a:off x="755576" y="1600200"/>
            <a:ext cx="7931224" cy="4205063"/>
          </a:xfrm>
        </p:spPr>
        <p:txBody>
          <a:bodyPr/>
          <a:lstStyle>
            <a:lvl1pPr>
              <a:defRPr>
                <a:solidFill>
                  <a:srgbClr val="0071B9"/>
                </a:solidFill>
              </a:defRPr>
            </a:lvl1pPr>
            <a:lvl2pPr>
              <a:defRPr>
                <a:solidFill>
                  <a:srgbClr val="0071B9"/>
                </a:solidFill>
              </a:defRPr>
            </a:lvl2pPr>
            <a:lvl3pPr>
              <a:defRPr>
                <a:solidFill>
                  <a:srgbClr val="0071B9"/>
                </a:solidFill>
              </a:defRPr>
            </a:lvl3pPr>
            <a:lvl4pPr>
              <a:defRPr>
                <a:solidFill>
                  <a:srgbClr val="0071B9"/>
                </a:solidFill>
              </a:defRPr>
            </a:lvl4pPr>
            <a:lvl5pPr>
              <a:defRPr>
                <a:solidFill>
                  <a:srgbClr val="0071B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7" name="Rechthoek 6"/>
          <p:cNvSpPr/>
          <p:nvPr userDrawn="1"/>
        </p:nvSpPr>
        <p:spPr>
          <a:xfrm>
            <a:off x="0" y="0"/>
            <a:ext cx="322118"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60" y="6021288"/>
            <a:ext cx="1584176" cy="511025"/>
          </a:xfrm>
          <a:prstGeom prst="rect">
            <a:avLst/>
          </a:prstGeom>
        </p:spPr>
      </p:pic>
    </p:spTree>
    <p:extLst>
      <p:ext uri="{BB962C8B-B14F-4D97-AF65-F5344CB8AC3E}">
        <p14:creationId xmlns:p14="http://schemas.microsoft.com/office/powerpoint/2010/main" val="13839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kstdia_negatief">
    <p:spTree>
      <p:nvGrpSpPr>
        <p:cNvPr id="1" name=""/>
        <p:cNvGrpSpPr/>
        <p:nvPr/>
      </p:nvGrpSpPr>
      <p:grpSpPr>
        <a:xfrm>
          <a:off x="0" y="0"/>
          <a:ext cx="0" cy="0"/>
          <a:chOff x="0" y="0"/>
          <a:chExt cx="0" cy="0"/>
        </a:xfrm>
      </p:grpSpPr>
      <p:sp>
        <p:nvSpPr>
          <p:cNvPr id="7" name="Rechthoek 6"/>
          <p:cNvSpPr/>
          <p:nvPr userDrawn="1"/>
        </p:nvSpPr>
        <p:spPr>
          <a:xfrm>
            <a:off x="323528" y="0"/>
            <a:ext cx="8820472" cy="6858000"/>
          </a:xfrm>
          <a:prstGeom prst="rect">
            <a:avLst/>
          </a:prstGeom>
          <a:solidFill>
            <a:srgbClr val="0071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latin typeface="Calibri" panose="020F0502020204030204" pitchFamily="34" charset="0"/>
            </a:endParaRPr>
          </a:p>
        </p:txBody>
      </p:sp>
      <p:sp>
        <p:nvSpPr>
          <p:cNvPr id="2" name="Titel 1"/>
          <p:cNvSpPr>
            <a:spLocks noGrp="1"/>
          </p:cNvSpPr>
          <p:nvPr>
            <p:ph type="title" hasCustomPrompt="1"/>
          </p:nvPr>
        </p:nvSpPr>
        <p:spPr/>
        <p:txBody>
          <a:bodyPr>
            <a:normAutofit/>
          </a:bodyPr>
          <a:lstStyle>
            <a:lvl1pPr>
              <a:defRPr sz="4400" b="1">
                <a:solidFill>
                  <a:schemeClr val="bg1"/>
                </a:solidFill>
              </a:defRPr>
            </a:lvl1pPr>
          </a:lstStyle>
          <a:p>
            <a:r>
              <a:rPr lang="nl-NL" dirty="0"/>
              <a:t>Titel</a:t>
            </a:r>
            <a:endParaRPr lang="nl-BE" dirty="0"/>
          </a:p>
        </p:txBody>
      </p:sp>
      <p:sp>
        <p:nvSpPr>
          <p:cNvPr id="3" name="Tijdelijke aanduiding voor inhoud 2"/>
          <p:cNvSpPr>
            <a:spLocks noGrp="1"/>
          </p:cNvSpPr>
          <p:nvPr>
            <p:ph idx="1"/>
          </p:nvPr>
        </p:nvSpPr>
        <p:spPr>
          <a:xfrm>
            <a:off x="755576" y="1600200"/>
            <a:ext cx="7931224" cy="42050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626" y="6021288"/>
            <a:ext cx="1584043" cy="511025"/>
          </a:xfrm>
          <a:prstGeom prst="rect">
            <a:avLst/>
          </a:prstGeom>
        </p:spPr>
      </p:pic>
    </p:spTree>
    <p:extLst>
      <p:ext uri="{BB962C8B-B14F-4D97-AF65-F5344CB8AC3E}">
        <p14:creationId xmlns:p14="http://schemas.microsoft.com/office/powerpoint/2010/main" val="2780191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755576" y="274638"/>
            <a:ext cx="7931224"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755576" y="1600200"/>
            <a:ext cx="7931224"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05888893"/>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2" r:id="rId3"/>
  </p:sldLayoutIdLst>
  <p:txStyles>
    <p:titleStyle>
      <a:lvl1pPr algn="ctr" defTabSz="914400" rtl="0" eaLnBrk="1" latinLnBrk="0" hangingPunct="1">
        <a:spcBef>
          <a:spcPct val="0"/>
        </a:spcBef>
        <a:buNone/>
        <a:defRPr sz="4400" b="1" kern="1200">
          <a:solidFill>
            <a:srgbClr val="0071B9"/>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71B9"/>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1B9"/>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1B9"/>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1B9"/>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1B9"/>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waterinfo.be/kaartencatalogus" TargetMode="External"/><Relationship Id="rId2" Type="http://schemas.openxmlformats.org/officeDocument/2006/relationships/hyperlink" Target="https://www.vlaamsewaterweg.be/nieuws/minister-lydia-peeters-wil-vlaanderen-wapenen-tegen-waterb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sz="3200" dirty="0"/>
              <a:t>Simulatie waterbom</a:t>
            </a:r>
          </a:p>
        </p:txBody>
      </p:sp>
      <p:sp>
        <p:nvSpPr>
          <p:cNvPr id="3" name="Ondertitel 2"/>
          <p:cNvSpPr>
            <a:spLocks noGrp="1"/>
          </p:cNvSpPr>
          <p:nvPr>
            <p:ph type="subTitle" idx="1"/>
          </p:nvPr>
        </p:nvSpPr>
        <p:spPr/>
        <p:txBody>
          <a:bodyPr/>
          <a:lstStyle/>
          <a:p>
            <a:r>
              <a:rPr lang="nl-BE" dirty="0"/>
              <a:t>Niels Van Steenbergen</a:t>
            </a:r>
          </a:p>
        </p:txBody>
      </p:sp>
      <p:sp>
        <p:nvSpPr>
          <p:cNvPr id="4" name="Tijdelijke aanduiding voor tekst 3"/>
          <p:cNvSpPr>
            <a:spLocks noGrp="1"/>
          </p:cNvSpPr>
          <p:nvPr>
            <p:ph type="body" sz="quarter" idx="11"/>
          </p:nvPr>
        </p:nvSpPr>
        <p:spPr/>
        <p:txBody>
          <a:bodyPr/>
          <a:lstStyle/>
          <a:p>
            <a:r>
              <a:rPr lang="nl-BE" dirty="0"/>
              <a:t>Unesco-</a:t>
            </a:r>
            <a:r>
              <a:rPr lang="nl-BE" dirty="0" err="1"/>
              <a:t>trefdag</a:t>
            </a:r>
            <a:r>
              <a:rPr lang="nl-BE" dirty="0"/>
              <a:t> - 3 mei 2022</a:t>
            </a:r>
          </a:p>
        </p:txBody>
      </p:sp>
      <p:pic>
        <p:nvPicPr>
          <p:cNvPr id="5" name="Picture 11">
            <a:extLst>
              <a:ext uri="{FF2B5EF4-FFF2-40B4-BE49-F238E27FC236}">
                <a16:creationId xmlns:a16="http://schemas.microsoft.com/office/drawing/2014/main" id="{D386B70A-B1F2-4555-8D07-DAA476482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221088"/>
            <a:ext cx="1080120" cy="3636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5629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6DAF8-1A60-4DA4-B825-3EEAC3622B08}"/>
              </a:ext>
            </a:extLst>
          </p:cNvPr>
          <p:cNvSpPr>
            <a:spLocks noGrp="1"/>
          </p:cNvSpPr>
          <p:nvPr>
            <p:ph type="title"/>
          </p:nvPr>
        </p:nvSpPr>
        <p:spPr/>
        <p:txBody>
          <a:bodyPr/>
          <a:lstStyle/>
          <a:p>
            <a:r>
              <a:rPr lang="nl-BE" dirty="0"/>
              <a:t>Simulaties</a:t>
            </a:r>
            <a:endParaRPr lang="en-US" dirty="0"/>
          </a:p>
        </p:txBody>
      </p:sp>
      <p:sp>
        <p:nvSpPr>
          <p:cNvPr id="3" name="Tijdelijke aanduiding voor inhoud 2">
            <a:extLst>
              <a:ext uri="{FF2B5EF4-FFF2-40B4-BE49-F238E27FC236}">
                <a16:creationId xmlns:a16="http://schemas.microsoft.com/office/drawing/2014/main" id="{0B284AF0-AFBB-4A5B-A76A-063543DCBA53}"/>
              </a:ext>
            </a:extLst>
          </p:cNvPr>
          <p:cNvSpPr>
            <a:spLocks noGrp="1"/>
          </p:cNvSpPr>
          <p:nvPr>
            <p:ph idx="1"/>
          </p:nvPr>
        </p:nvSpPr>
        <p:spPr/>
        <p:txBody>
          <a:bodyPr>
            <a:normAutofit/>
          </a:bodyPr>
          <a:lstStyle/>
          <a:p>
            <a:r>
              <a:rPr lang="nl-BE" dirty="0"/>
              <a:t>Neerslag homogeen op hetzelfde moment over heel Vlaanderen</a:t>
            </a:r>
          </a:p>
          <a:p>
            <a:pPr marL="172640" lvl="1" indent="0">
              <a:buNone/>
            </a:pPr>
            <a:endParaRPr lang="nl-BE" dirty="0"/>
          </a:p>
          <a:p>
            <a:r>
              <a:rPr lang="nl-BE" dirty="0"/>
              <a:t>Bodemtoestand: niet te nat en niet te droog zoals in juli 2021</a:t>
            </a:r>
          </a:p>
          <a:p>
            <a:pPr lvl="1"/>
            <a:endParaRPr lang="nl-BE" dirty="0"/>
          </a:p>
          <a:p>
            <a:r>
              <a:rPr lang="nl-BE" dirty="0"/>
              <a:t>Normaal getij</a:t>
            </a:r>
          </a:p>
          <a:p>
            <a:pPr lvl="1"/>
            <a:endParaRPr lang="nl-BE" dirty="0"/>
          </a:p>
          <a:p>
            <a:pPr marL="172640" lvl="1" indent="0">
              <a:buNone/>
            </a:pPr>
            <a:endParaRPr lang="nl-BE" dirty="0"/>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178953792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387BD-A6FA-4027-A030-C1178EE375D1}"/>
              </a:ext>
            </a:extLst>
          </p:cNvPr>
          <p:cNvSpPr>
            <a:spLocks noGrp="1"/>
          </p:cNvSpPr>
          <p:nvPr>
            <p:ph type="title"/>
          </p:nvPr>
        </p:nvSpPr>
        <p:spPr/>
        <p:txBody>
          <a:bodyPr/>
          <a:lstStyle/>
          <a:p>
            <a:r>
              <a:rPr lang="nl-BE" dirty="0"/>
              <a:t>Scenario’s</a:t>
            </a:r>
            <a:endParaRPr lang="en-US" dirty="0"/>
          </a:p>
        </p:txBody>
      </p:sp>
      <p:sp>
        <p:nvSpPr>
          <p:cNvPr id="3" name="Tijdelijke aanduiding voor inhoud 2">
            <a:extLst>
              <a:ext uri="{FF2B5EF4-FFF2-40B4-BE49-F238E27FC236}">
                <a16:creationId xmlns:a16="http://schemas.microsoft.com/office/drawing/2014/main" id="{D50F7E4F-0C78-413F-AE4A-A8581A52418F}"/>
              </a:ext>
            </a:extLst>
          </p:cNvPr>
          <p:cNvSpPr>
            <a:spLocks noGrp="1"/>
          </p:cNvSpPr>
          <p:nvPr>
            <p:ph idx="1"/>
          </p:nvPr>
        </p:nvSpPr>
        <p:spPr/>
        <p:txBody>
          <a:bodyPr>
            <a:normAutofit fontScale="85000" lnSpcReduction="20000"/>
          </a:bodyPr>
          <a:lstStyle/>
          <a:p>
            <a:r>
              <a:rPr lang="nl-BE" sz="3000" dirty="0"/>
              <a:t>NBST HT: neerslag (107 mm) gevallen in Niel-bij-Sint-Truiden met normale </a:t>
            </a:r>
            <a:r>
              <a:rPr lang="nl-BE" sz="3000" dirty="0" err="1"/>
              <a:t>tijcyclus</a:t>
            </a:r>
            <a:r>
              <a:rPr lang="nl-BE" sz="3000" dirty="0"/>
              <a:t> zonder zeespiegelstijging</a:t>
            </a:r>
          </a:p>
          <a:p>
            <a:endParaRPr lang="nl-BE" sz="3000" dirty="0"/>
          </a:p>
          <a:p>
            <a:r>
              <a:rPr lang="nl-BE" sz="3000" dirty="0"/>
              <a:t>NBST ZSS: neerslag (107 mm) gevallen in Niel-bij-Sint-Truiden met normale </a:t>
            </a:r>
            <a:r>
              <a:rPr lang="nl-BE" sz="3000" dirty="0" err="1"/>
              <a:t>tijcyclus</a:t>
            </a:r>
            <a:r>
              <a:rPr lang="nl-BE" sz="3000" dirty="0"/>
              <a:t> en met zeespiegelstijging</a:t>
            </a:r>
          </a:p>
          <a:p>
            <a:endParaRPr lang="nl-BE" sz="3000" dirty="0"/>
          </a:p>
          <a:p>
            <a:r>
              <a:rPr lang="nl-BE" sz="3000" dirty="0"/>
              <a:t>Spa HT: neerslag (230 mm) gevallen in Spa met normale </a:t>
            </a:r>
            <a:r>
              <a:rPr lang="nl-BE" sz="3000" dirty="0" err="1"/>
              <a:t>tijcyclus</a:t>
            </a:r>
            <a:r>
              <a:rPr lang="nl-BE" sz="3000" dirty="0"/>
              <a:t> zonder zeespiegelstijging</a:t>
            </a:r>
          </a:p>
          <a:p>
            <a:endParaRPr lang="nl-BE" sz="3000" dirty="0"/>
          </a:p>
          <a:p>
            <a:r>
              <a:rPr lang="nl-BE" sz="3000" dirty="0"/>
              <a:t>Spa ZSS: neerslag (</a:t>
            </a:r>
            <a:r>
              <a:rPr lang="nl-BE" sz="3000"/>
              <a:t>230 mm) gevallen </a:t>
            </a:r>
            <a:r>
              <a:rPr lang="nl-BE" sz="3000" dirty="0"/>
              <a:t>in Spa met normale </a:t>
            </a:r>
            <a:r>
              <a:rPr lang="nl-BE" sz="3000" dirty="0" err="1"/>
              <a:t>tijcyclus</a:t>
            </a:r>
            <a:r>
              <a:rPr lang="nl-BE" sz="3000" dirty="0"/>
              <a:t> en met zeespiegelstijging</a:t>
            </a:r>
          </a:p>
          <a:p>
            <a:endParaRPr lang="en-US" dirty="0"/>
          </a:p>
        </p:txBody>
      </p:sp>
    </p:spTree>
    <p:extLst>
      <p:ext uri="{BB962C8B-B14F-4D97-AF65-F5344CB8AC3E}">
        <p14:creationId xmlns:p14="http://schemas.microsoft.com/office/powerpoint/2010/main" val="425786798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Demer: 107mm</a:t>
            </a:r>
            <a:endParaRPr lang="en-US" dirty="0"/>
          </a:p>
        </p:txBody>
      </p:sp>
      <p:pic>
        <p:nvPicPr>
          <p:cNvPr id="8" name="Afbeelding 7">
            <a:extLst>
              <a:ext uri="{FF2B5EF4-FFF2-40B4-BE49-F238E27FC236}">
                <a16:creationId xmlns:a16="http://schemas.microsoft.com/office/drawing/2014/main" id="{AB21FE9C-4882-480E-86B8-CFC86D15DE68}"/>
              </a:ext>
            </a:extLst>
          </p:cNvPr>
          <p:cNvPicPr>
            <a:picLocks noChangeAspect="1"/>
          </p:cNvPicPr>
          <p:nvPr/>
        </p:nvPicPr>
        <p:blipFill>
          <a:blip r:embed="rId2"/>
          <a:stretch>
            <a:fillRect/>
          </a:stretch>
        </p:blipFill>
        <p:spPr>
          <a:xfrm>
            <a:off x="0" y="1196752"/>
            <a:ext cx="9144000" cy="4387305"/>
          </a:xfrm>
          <a:prstGeom prst="rect">
            <a:avLst/>
          </a:prstGeom>
        </p:spPr>
      </p:pic>
      <p:sp>
        <p:nvSpPr>
          <p:cNvPr id="9" name="Tekstvak 8">
            <a:extLst>
              <a:ext uri="{FF2B5EF4-FFF2-40B4-BE49-F238E27FC236}">
                <a16:creationId xmlns:a16="http://schemas.microsoft.com/office/drawing/2014/main" id="{FEE4B993-375A-4C47-8140-67A79A71A4E0}"/>
              </a:ext>
            </a:extLst>
          </p:cNvPr>
          <p:cNvSpPr txBox="1"/>
          <p:nvPr/>
        </p:nvSpPr>
        <p:spPr>
          <a:xfrm>
            <a:off x="2915816" y="5661248"/>
            <a:ext cx="6228184" cy="1200329"/>
          </a:xfrm>
          <a:prstGeom prst="rect">
            <a:avLst/>
          </a:prstGeom>
          <a:noFill/>
        </p:spPr>
        <p:txBody>
          <a:bodyPr wrap="square" rtlCol="0">
            <a:spAutoFit/>
          </a:bodyPr>
          <a:lstStyle/>
          <a:p>
            <a:r>
              <a:rPr lang="nl-BE" dirty="0">
                <a:solidFill>
                  <a:srgbClr val="0070C0"/>
                </a:solidFill>
              </a:rPr>
              <a:t>Afvoer Zichem: 66,3 m³/s                   Afvoer juli 2021: 65,4m³/s</a:t>
            </a:r>
          </a:p>
          <a:p>
            <a:r>
              <a:rPr lang="nl-BE" dirty="0">
                <a:solidFill>
                  <a:srgbClr val="0070C0"/>
                </a:solidFill>
              </a:rPr>
              <a:t>Terugkeerperiode: 25-50 jaar</a:t>
            </a:r>
          </a:p>
          <a:p>
            <a:r>
              <a:rPr lang="nl-BE" dirty="0">
                <a:solidFill>
                  <a:srgbClr val="0070C0"/>
                </a:solidFill>
              </a:rPr>
              <a:t>Schade: 22,1 </a:t>
            </a:r>
            <a:r>
              <a:rPr lang="nl-BE" dirty="0" err="1">
                <a:solidFill>
                  <a:srgbClr val="0070C0"/>
                </a:solidFill>
              </a:rPr>
              <a:t>mio</a:t>
            </a:r>
            <a:r>
              <a:rPr lang="nl-BE" dirty="0">
                <a:solidFill>
                  <a:srgbClr val="0070C0"/>
                </a:solidFill>
              </a:rPr>
              <a:t> euro</a:t>
            </a:r>
          </a:p>
          <a:p>
            <a:r>
              <a:rPr lang="nl-BE" dirty="0">
                <a:solidFill>
                  <a:srgbClr val="0070C0"/>
                </a:solidFill>
              </a:rPr>
              <a:t># Huizen: 484</a:t>
            </a:r>
          </a:p>
        </p:txBody>
      </p:sp>
    </p:spTree>
    <p:extLst>
      <p:ext uri="{BB962C8B-B14F-4D97-AF65-F5344CB8AC3E}">
        <p14:creationId xmlns:p14="http://schemas.microsoft.com/office/powerpoint/2010/main" val="49653203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Demer: 230mm</a:t>
            </a:r>
            <a:endParaRPr lang="en-US" dirty="0"/>
          </a:p>
        </p:txBody>
      </p:sp>
      <p:sp>
        <p:nvSpPr>
          <p:cNvPr id="9" name="Tekstvak 8">
            <a:extLst>
              <a:ext uri="{FF2B5EF4-FFF2-40B4-BE49-F238E27FC236}">
                <a16:creationId xmlns:a16="http://schemas.microsoft.com/office/drawing/2014/main" id="{FEE4B993-375A-4C47-8140-67A79A71A4E0}"/>
              </a:ext>
            </a:extLst>
          </p:cNvPr>
          <p:cNvSpPr txBox="1"/>
          <p:nvPr/>
        </p:nvSpPr>
        <p:spPr>
          <a:xfrm>
            <a:off x="2915816" y="5661248"/>
            <a:ext cx="6228184" cy="1200329"/>
          </a:xfrm>
          <a:prstGeom prst="rect">
            <a:avLst/>
          </a:prstGeom>
          <a:noFill/>
        </p:spPr>
        <p:txBody>
          <a:bodyPr wrap="square" rtlCol="0">
            <a:spAutoFit/>
          </a:bodyPr>
          <a:lstStyle/>
          <a:p>
            <a:r>
              <a:rPr lang="nl-BE" dirty="0">
                <a:solidFill>
                  <a:srgbClr val="0070C0"/>
                </a:solidFill>
              </a:rPr>
              <a:t>Afvoer Zichem: 143,5 m³/s                   Afvoer juli 2021: 65,4m³/s</a:t>
            </a:r>
          </a:p>
          <a:p>
            <a:r>
              <a:rPr lang="nl-BE" dirty="0">
                <a:solidFill>
                  <a:srgbClr val="0070C0"/>
                </a:solidFill>
              </a:rPr>
              <a:t>Terugkeerperiode: &gt;10.000 jaar</a:t>
            </a:r>
          </a:p>
          <a:p>
            <a:r>
              <a:rPr lang="nl-BE" dirty="0">
                <a:solidFill>
                  <a:srgbClr val="0070C0"/>
                </a:solidFill>
              </a:rPr>
              <a:t>Schade: 277 </a:t>
            </a:r>
            <a:r>
              <a:rPr lang="nl-BE" dirty="0" err="1">
                <a:solidFill>
                  <a:srgbClr val="0070C0"/>
                </a:solidFill>
              </a:rPr>
              <a:t>mio</a:t>
            </a:r>
            <a:r>
              <a:rPr lang="nl-BE" dirty="0">
                <a:solidFill>
                  <a:srgbClr val="0070C0"/>
                </a:solidFill>
              </a:rPr>
              <a:t> euro</a:t>
            </a:r>
          </a:p>
          <a:p>
            <a:r>
              <a:rPr lang="nl-BE" dirty="0">
                <a:solidFill>
                  <a:srgbClr val="0070C0"/>
                </a:solidFill>
              </a:rPr>
              <a:t># Huizen: 4553</a:t>
            </a:r>
          </a:p>
        </p:txBody>
      </p:sp>
      <p:pic>
        <p:nvPicPr>
          <p:cNvPr id="4" name="Afbeelding 3">
            <a:extLst>
              <a:ext uri="{FF2B5EF4-FFF2-40B4-BE49-F238E27FC236}">
                <a16:creationId xmlns:a16="http://schemas.microsoft.com/office/drawing/2014/main" id="{FE5925FE-0651-463B-9831-D6B16E93C218}"/>
              </a:ext>
            </a:extLst>
          </p:cNvPr>
          <p:cNvPicPr>
            <a:picLocks noChangeAspect="1"/>
          </p:cNvPicPr>
          <p:nvPr/>
        </p:nvPicPr>
        <p:blipFill>
          <a:blip r:embed="rId2"/>
          <a:stretch>
            <a:fillRect/>
          </a:stretch>
        </p:blipFill>
        <p:spPr>
          <a:xfrm>
            <a:off x="0" y="1219146"/>
            <a:ext cx="9144000" cy="4419708"/>
          </a:xfrm>
          <a:prstGeom prst="rect">
            <a:avLst/>
          </a:prstGeom>
        </p:spPr>
      </p:pic>
    </p:spTree>
    <p:extLst>
      <p:ext uri="{BB962C8B-B14F-4D97-AF65-F5344CB8AC3E}">
        <p14:creationId xmlns:p14="http://schemas.microsoft.com/office/powerpoint/2010/main" val="247909669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Demer</a:t>
            </a:r>
            <a:endParaRPr lang="en-US" dirty="0"/>
          </a:p>
        </p:txBody>
      </p:sp>
      <p:pic>
        <p:nvPicPr>
          <p:cNvPr id="6" name="Afbeelding 5">
            <a:extLst>
              <a:ext uri="{FF2B5EF4-FFF2-40B4-BE49-F238E27FC236}">
                <a16:creationId xmlns:a16="http://schemas.microsoft.com/office/drawing/2014/main" id="{EC4A1787-9469-4814-AD32-003A1504D9EA}"/>
              </a:ext>
            </a:extLst>
          </p:cNvPr>
          <p:cNvPicPr>
            <a:picLocks noChangeAspect="1"/>
          </p:cNvPicPr>
          <p:nvPr/>
        </p:nvPicPr>
        <p:blipFill>
          <a:blip r:embed="rId2"/>
          <a:stretch>
            <a:fillRect/>
          </a:stretch>
        </p:blipFill>
        <p:spPr>
          <a:xfrm>
            <a:off x="2627784" y="1406405"/>
            <a:ext cx="4269264" cy="4245935"/>
          </a:xfrm>
          <a:prstGeom prst="rect">
            <a:avLst/>
          </a:prstGeom>
        </p:spPr>
      </p:pic>
      <p:sp>
        <p:nvSpPr>
          <p:cNvPr id="3" name="Ovaal 2">
            <a:extLst>
              <a:ext uri="{FF2B5EF4-FFF2-40B4-BE49-F238E27FC236}">
                <a16:creationId xmlns:a16="http://schemas.microsoft.com/office/drawing/2014/main" id="{03B55F6E-3BAA-49C5-ADBC-0608B12A4FEF}"/>
              </a:ext>
            </a:extLst>
          </p:cNvPr>
          <p:cNvSpPr/>
          <p:nvPr/>
        </p:nvSpPr>
        <p:spPr>
          <a:xfrm>
            <a:off x="2549371" y="2915808"/>
            <a:ext cx="4347677"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9D3090F4-957A-403D-8529-7E43EC13C5A1}"/>
              </a:ext>
            </a:extLst>
          </p:cNvPr>
          <p:cNvSpPr/>
          <p:nvPr/>
        </p:nvSpPr>
        <p:spPr>
          <a:xfrm>
            <a:off x="2550834" y="3529372"/>
            <a:ext cx="4481901" cy="602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7764705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Dender: 107mm</a:t>
            </a:r>
            <a:endParaRPr lang="en-US" dirty="0"/>
          </a:p>
        </p:txBody>
      </p:sp>
      <p:sp>
        <p:nvSpPr>
          <p:cNvPr id="9" name="Tekstvak 8">
            <a:extLst>
              <a:ext uri="{FF2B5EF4-FFF2-40B4-BE49-F238E27FC236}">
                <a16:creationId xmlns:a16="http://schemas.microsoft.com/office/drawing/2014/main" id="{FEE4B993-375A-4C47-8140-67A79A71A4E0}"/>
              </a:ext>
            </a:extLst>
          </p:cNvPr>
          <p:cNvSpPr txBox="1"/>
          <p:nvPr/>
        </p:nvSpPr>
        <p:spPr>
          <a:xfrm>
            <a:off x="2915816" y="5661248"/>
            <a:ext cx="6228184" cy="1200329"/>
          </a:xfrm>
          <a:prstGeom prst="rect">
            <a:avLst/>
          </a:prstGeom>
          <a:noFill/>
        </p:spPr>
        <p:txBody>
          <a:bodyPr wrap="square" rtlCol="0">
            <a:spAutoFit/>
          </a:bodyPr>
          <a:lstStyle/>
          <a:p>
            <a:r>
              <a:rPr lang="nl-BE" dirty="0">
                <a:solidFill>
                  <a:srgbClr val="0070C0"/>
                </a:solidFill>
              </a:rPr>
              <a:t>Afvoer </a:t>
            </a:r>
            <a:r>
              <a:rPr lang="nl-BE" dirty="0" err="1">
                <a:solidFill>
                  <a:srgbClr val="0070C0"/>
                </a:solidFill>
              </a:rPr>
              <a:t>Overboelare</a:t>
            </a:r>
            <a:r>
              <a:rPr lang="nl-BE" dirty="0">
                <a:solidFill>
                  <a:srgbClr val="0070C0"/>
                </a:solidFill>
              </a:rPr>
              <a:t>: 104 m³/s                 Afvoer nov 2010: 118m³/s</a:t>
            </a:r>
          </a:p>
          <a:p>
            <a:r>
              <a:rPr lang="nl-BE" dirty="0">
                <a:solidFill>
                  <a:srgbClr val="0070C0"/>
                </a:solidFill>
              </a:rPr>
              <a:t>Terugkeerperiode: 25 jaar</a:t>
            </a:r>
          </a:p>
          <a:p>
            <a:r>
              <a:rPr lang="nl-BE" dirty="0">
                <a:solidFill>
                  <a:srgbClr val="0070C0"/>
                </a:solidFill>
              </a:rPr>
              <a:t>Schade: 31,7 </a:t>
            </a:r>
            <a:r>
              <a:rPr lang="nl-BE" dirty="0" err="1">
                <a:solidFill>
                  <a:srgbClr val="0070C0"/>
                </a:solidFill>
              </a:rPr>
              <a:t>mio</a:t>
            </a:r>
            <a:r>
              <a:rPr lang="nl-BE" dirty="0">
                <a:solidFill>
                  <a:srgbClr val="0070C0"/>
                </a:solidFill>
              </a:rPr>
              <a:t> euro</a:t>
            </a:r>
          </a:p>
          <a:p>
            <a:r>
              <a:rPr lang="nl-BE" dirty="0">
                <a:solidFill>
                  <a:srgbClr val="0070C0"/>
                </a:solidFill>
              </a:rPr>
              <a:t># Huizen: 646</a:t>
            </a:r>
          </a:p>
        </p:txBody>
      </p:sp>
      <p:pic>
        <p:nvPicPr>
          <p:cNvPr id="11" name="Afbeelding 10">
            <a:extLst>
              <a:ext uri="{FF2B5EF4-FFF2-40B4-BE49-F238E27FC236}">
                <a16:creationId xmlns:a16="http://schemas.microsoft.com/office/drawing/2014/main" id="{9F801F1C-02B2-4F80-B672-918550B71F7B}"/>
              </a:ext>
            </a:extLst>
          </p:cNvPr>
          <p:cNvPicPr>
            <a:picLocks noChangeAspect="1"/>
          </p:cNvPicPr>
          <p:nvPr/>
        </p:nvPicPr>
        <p:blipFill>
          <a:blip r:embed="rId2"/>
          <a:stretch>
            <a:fillRect/>
          </a:stretch>
        </p:blipFill>
        <p:spPr>
          <a:xfrm>
            <a:off x="2887012" y="1196752"/>
            <a:ext cx="3369975" cy="4320480"/>
          </a:xfrm>
          <a:prstGeom prst="rect">
            <a:avLst/>
          </a:prstGeom>
        </p:spPr>
      </p:pic>
    </p:spTree>
    <p:extLst>
      <p:ext uri="{BB962C8B-B14F-4D97-AF65-F5344CB8AC3E}">
        <p14:creationId xmlns:p14="http://schemas.microsoft.com/office/powerpoint/2010/main" val="201536462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Dender: 230mm</a:t>
            </a:r>
            <a:endParaRPr lang="en-US" dirty="0"/>
          </a:p>
        </p:txBody>
      </p:sp>
      <p:sp>
        <p:nvSpPr>
          <p:cNvPr id="9" name="Tekstvak 8">
            <a:extLst>
              <a:ext uri="{FF2B5EF4-FFF2-40B4-BE49-F238E27FC236}">
                <a16:creationId xmlns:a16="http://schemas.microsoft.com/office/drawing/2014/main" id="{FEE4B993-375A-4C47-8140-67A79A71A4E0}"/>
              </a:ext>
            </a:extLst>
          </p:cNvPr>
          <p:cNvSpPr txBox="1"/>
          <p:nvPr/>
        </p:nvSpPr>
        <p:spPr>
          <a:xfrm>
            <a:off x="2915816" y="5661248"/>
            <a:ext cx="6228184" cy="1200329"/>
          </a:xfrm>
          <a:prstGeom prst="rect">
            <a:avLst/>
          </a:prstGeom>
          <a:noFill/>
        </p:spPr>
        <p:txBody>
          <a:bodyPr wrap="square" rtlCol="0">
            <a:spAutoFit/>
          </a:bodyPr>
          <a:lstStyle/>
          <a:p>
            <a:r>
              <a:rPr lang="nl-BE" dirty="0">
                <a:solidFill>
                  <a:srgbClr val="0070C0"/>
                </a:solidFill>
              </a:rPr>
              <a:t>Afvoer </a:t>
            </a:r>
            <a:r>
              <a:rPr lang="nl-BE" dirty="0" err="1">
                <a:solidFill>
                  <a:srgbClr val="0070C0"/>
                </a:solidFill>
              </a:rPr>
              <a:t>Overboelare</a:t>
            </a:r>
            <a:r>
              <a:rPr lang="nl-BE" dirty="0">
                <a:solidFill>
                  <a:srgbClr val="0070C0"/>
                </a:solidFill>
              </a:rPr>
              <a:t>: 298 m³/s                 Afvoer nov 2010: 118m³/s</a:t>
            </a:r>
          </a:p>
          <a:p>
            <a:r>
              <a:rPr lang="nl-BE" dirty="0">
                <a:solidFill>
                  <a:srgbClr val="0070C0"/>
                </a:solidFill>
              </a:rPr>
              <a:t>Terugkeerperiode: &gt;10.000 jaar</a:t>
            </a:r>
          </a:p>
          <a:p>
            <a:r>
              <a:rPr lang="nl-BE" dirty="0">
                <a:solidFill>
                  <a:srgbClr val="0070C0"/>
                </a:solidFill>
              </a:rPr>
              <a:t>Schade: 1.031,5 </a:t>
            </a:r>
            <a:r>
              <a:rPr lang="nl-BE" dirty="0" err="1">
                <a:solidFill>
                  <a:srgbClr val="0070C0"/>
                </a:solidFill>
              </a:rPr>
              <a:t>mio</a:t>
            </a:r>
            <a:r>
              <a:rPr lang="nl-BE" dirty="0">
                <a:solidFill>
                  <a:srgbClr val="0070C0"/>
                </a:solidFill>
              </a:rPr>
              <a:t> euro</a:t>
            </a:r>
          </a:p>
          <a:p>
            <a:r>
              <a:rPr lang="nl-BE" dirty="0">
                <a:solidFill>
                  <a:srgbClr val="0070C0"/>
                </a:solidFill>
              </a:rPr>
              <a:t># Huizen: 6.931</a:t>
            </a:r>
          </a:p>
        </p:txBody>
      </p:sp>
      <p:pic>
        <p:nvPicPr>
          <p:cNvPr id="6" name="Afbeelding 5">
            <a:extLst>
              <a:ext uri="{FF2B5EF4-FFF2-40B4-BE49-F238E27FC236}">
                <a16:creationId xmlns:a16="http://schemas.microsoft.com/office/drawing/2014/main" id="{D0338A09-E18E-4A32-9BEC-3ABF24C7D43F}"/>
              </a:ext>
            </a:extLst>
          </p:cNvPr>
          <p:cNvPicPr>
            <a:picLocks noChangeAspect="1"/>
          </p:cNvPicPr>
          <p:nvPr/>
        </p:nvPicPr>
        <p:blipFill>
          <a:blip r:embed="rId2"/>
          <a:stretch>
            <a:fillRect/>
          </a:stretch>
        </p:blipFill>
        <p:spPr>
          <a:xfrm>
            <a:off x="2915846" y="1248928"/>
            <a:ext cx="3565401" cy="4360143"/>
          </a:xfrm>
          <a:prstGeom prst="rect">
            <a:avLst/>
          </a:prstGeom>
        </p:spPr>
      </p:pic>
    </p:spTree>
    <p:extLst>
      <p:ext uri="{BB962C8B-B14F-4D97-AF65-F5344CB8AC3E}">
        <p14:creationId xmlns:p14="http://schemas.microsoft.com/office/powerpoint/2010/main" val="362499851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Dender</a:t>
            </a:r>
            <a:endParaRPr lang="en-US" dirty="0"/>
          </a:p>
        </p:txBody>
      </p:sp>
      <p:pic>
        <p:nvPicPr>
          <p:cNvPr id="10" name="Afbeelding 9">
            <a:extLst>
              <a:ext uri="{FF2B5EF4-FFF2-40B4-BE49-F238E27FC236}">
                <a16:creationId xmlns:a16="http://schemas.microsoft.com/office/drawing/2014/main" id="{DC5E5635-7D5A-4ADA-B6C7-72F5083B3339}"/>
              </a:ext>
            </a:extLst>
          </p:cNvPr>
          <p:cNvPicPr>
            <a:picLocks noChangeAspect="1"/>
          </p:cNvPicPr>
          <p:nvPr/>
        </p:nvPicPr>
        <p:blipFill>
          <a:blip r:embed="rId2"/>
          <a:stretch>
            <a:fillRect/>
          </a:stretch>
        </p:blipFill>
        <p:spPr>
          <a:xfrm>
            <a:off x="2987824" y="1447634"/>
            <a:ext cx="3750923" cy="4171392"/>
          </a:xfrm>
          <a:prstGeom prst="rect">
            <a:avLst/>
          </a:prstGeom>
        </p:spPr>
      </p:pic>
      <p:sp>
        <p:nvSpPr>
          <p:cNvPr id="5" name="Ovaal 4">
            <a:extLst>
              <a:ext uri="{FF2B5EF4-FFF2-40B4-BE49-F238E27FC236}">
                <a16:creationId xmlns:a16="http://schemas.microsoft.com/office/drawing/2014/main" id="{219FCB84-4260-4D44-A3CD-3952C8790338}"/>
              </a:ext>
            </a:extLst>
          </p:cNvPr>
          <p:cNvSpPr/>
          <p:nvPr/>
        </p:nvSpPr>
        <p:spPr>
          <a:xfrm>
            <a:off x="2695778" y="4515918"/>
            <a:ext cx="4347677" cy="288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0C50B6F6-0B08-484D-86FC-074746195401}"/>
              </a:ext>
            </a:extLst>
          </p:cNvPr>
          <p:cNvSpPr/>
          <p:nvPr/>
        </p:nvSpPr>
        <p:spPr>
          <a:xfrm>
            <a:off x="2548886" y="3305866"/>
            <a:ext cx="4481901" cy="3949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3164323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a:t>Leie-</a:t>
            </a:r>
            <a:r>
              <a:rPr lang="nl-BE" dirty="0" err="1"/>
              <a:t>Bovenschelde</a:t>
            </a:r>
            <a:r>
              <a:rPr lang="nl-BE" dirty="0"/>
              <a:t> en</a:t>
            </a:r>
            <a:br>
              <a:rPr lang="nl-BE" dirty="0"/>
            </a:br>
            <a:r>
              <a:rPr lang="nl-BE" dirty="0"/>
              <a:t>Gentse Kanalen</a:t>
            </a:r>
            <a:endParaRPr lang="en-US" dirty="0"/>
          </a:p>
        </p:txBody>
      </p:sp>
      <p:pic>
        <p:nvPicPr>
          <p:cNvPr id="7" name="Picture 6"/>
          <p:cNvPicPr>
            <a:picLocks noChangeAspect="1"/>
          </p:cNvPicPr>
          <p:nvPr/>
        </p:nvPicPr>
        <p:blipFill>
          <a:blip r:embed="rId2"/>
          <a:stretch>
            <a:fillRect/>
          </a:stretch>
        </p:blipFill>
        <p:spPr>
          <a:xfrm>
            <a:off x="422192" y="1959223"/>
            <a:ext cx="4445441" cy="3321368"/>
          </a:xfrm>
          <a:prstGeom prst="rect">
            <a:avLst/>
          </a:prstGeom>
        </p:spPr>
      </p:pic>
      <p:pic>
        <p:nvPicPr>
          <p:cNvPr id="6" name="Picture 5"/>
          <p:cNvPicPr>
            <a:picLocks noChangeAspect="1"/>
          </p:cNvPicPr>
          <p:nvPr/>
        </p:nvPicPr>
        <p:blipFill>
          <a:blip r:embed="rId3"/>
          <a:stretch>
            <a:fillRect/>
          </a:stretch>
        </p:blipFill>
        <p:spPr>
          <a:xfrm>
            <a:off x="4932040" y="1959223"/>
            <a:ext cx="4113571" cy="3321368"/>
          </a:xfrm>
          <a:prstGeom prst="rect">
            <a:avLst/>
          </a:prstGeom>
        </p:spPr>
      </p:pic>
      <p:sp>
        <p:nvSpPr>
          <p:cNvPr id="8" name="TextBox 7"/>
          <p:cNvSpPr txBox="1"/>
          <p:nvPr/>
        </p:nvSpPr>
        <p:spPr>
          <a:xfrm>
            <a:off x="7308304" y="5380492"/>
            <a:ext cx="3186354" cy="461665"/>
          </a:xfrm>
          <a:prstGeom prst="rect">
            <a:avLst/>
          </a:prstGeom>
          <a:noFill/>
        </p:spPr>
        <p:txBody>
          <a:bodyPr wrap="square" rtlCol="0">
            <a:spAutoFit/>
          </a:bodyPr>
          <a:lstStyle/>
          <a:p>
            <a:r>
              <a:rPr lang="nl-BE" sz="1200" dirty="0">
                <a:solidFill>
                  <a:srgbClr val="0071B9"/>
                </a:solidFill>
              </a:rPr>
              <a:t>Groen: 107mm ZSS</a:t>
            </a:r>
          </a:p>
          <a:p>
            <a:r>
              <a:rPr lang="nl-BE" sz="1200" dirty="0">
                <a:solidFill>
                  <a:srgbClr val="0071B9"/>
                </a:solidFill>
              </a:rPr>
              <a:t>Blauw: 230mm ZSS</a:t>
            </a:r>
            <a:endParaRPr lang="en-US" sz="1200" dirty="0">
              <a:solidFill>
                <a:srgbClr val="0071B9"/>
              </a:solidFill>
            </a:endParaRPr>
          </a:p>
        </p:txBody>
      </p:sp>
    </p:spTree>
    <p:extLst>
      <p:ext uri="{BB962C8B-B14F-4D97-AF65-F5344CB8AC3E}">
        <p14:creationId xmlns:p14="http://schemas.microsoft.com/office/powerpoint/2010/main" val="34015260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CE7FC-F15D-49DB-A4FA-BA43C9A7BCBF}"/>
              </a:ext>
            </a:extLst>
          </p:cNvPr>
          <p:cNvSpPr>
            <a:spLocks noGrp="1"/>
          </p:cNvSpPr>
          <p:nvPr>
            <p:ph type="title"/>
          </p:nvPr>
        </p:nvSpPr>
        <p:spPr/>
        <p:txBody>
          <a:bodyPr/>
          <a:lstStyle/>
          <a:p>
            <a:r>
              <a:rPr lang="nl-BE" dirty="0"/>
              <a:t>Leie, Bovenschelde: 107 mm</a:t>
            </a:r>
          </a:p>
        </p:txBody>
      </p:sp>
      <p:pic>
        <p:nvPicPr>
          <p:cNvPr id="9" name="Afbeelding 8">
            <a:extLst>
              <a:ext uri="{FF2B5EF4-FFF2-40B4-BE49-F238E27FC236}">
                <a16:creationId xmlns:a16="http://schemas.microsoft.com/office/drawing/2014/main" id="{1B737632-1BFC-4BBE-B2E1-224363E8F484}"/>
              </a:ext>
            </a:extLst>
          </p:cNvPr>
          <p:cNvPicPr>
            <a:picLocks noChangeAspect="1"/>
          </p:cNvPicPr>
          <p:nvPr/>
        </p:nvPicPr>
        <p:blipFill>
          <a:blip r:embed="rId2"/>
          <a:stretch>
            <a:fillRect/>
          </a:stretch>
        </p:blipFill>
        <p:spPr>
          <a:xfrm>
            <a:off x="424647" y="1124744"/>
            <a:ext cx="7687658" cy="5685582"/>
          </a:xfrm>
          <a:prstGeom prst="rect">
            <a:avLst/>
          </a:prstGeom>
        </p:spPr>
      </p:pic>
    </p:spTree>
    <p:extLst>
      <p:ext uri="{BB962C8B-B14F-4D97-AF65-F5344CB8AC3E}">
        <p14:creationId xmlns:p14="http://schemas.microsoft.com/office/powerpoint/2010/main" val="399277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423F8-1A96-42CD-8F04-624FFA03D692}"/>
              </a:ext>
            </a:extLst>
          </p:cNvPr>
          <p:cNvSpPr>
            <a:spLocks noGrp="1"/>
          </p:cNvSpPr>
          <p:nvPr>
            <p:ph type="title"/>
          </p:nvPr>
        </p:nvSpPr>
        <p:spPr/>
        <p:txBody>
          <a:bodyPr/>
          <a:lstStyle/>
          <a:p>
            <a:r>
              <a:rPr lang="nl-BE" dirty="0"/>
              <a:t>Context</a:t>
            </a:r>
          </a:p>
        </p:txBody>
      </p:sp>
      <p:sp>
        <p:nvSpPr>
          <p:cNvPr id="3" name="Tijdelijke aanduiding voor inhoud 2">
            <a:extLst>
              <a:ext uri="{FF2B5EF4-FFF2-40B4-BE49-F238E27FC236}">
                <a16:creationId xmlns:a16="http://schemas.microsoft.com/office/drawing/2014/main" id="{621B8257-34E1-4D94-88B2-073B313A76A3}"/>
              </a:ext>
            </a:extLst>
          </p:cNvPr>
          <p:cNvSpPr>
            <a:spLocks noGrp="1"/>
          </p:cNvSpPr>
          <p:nvPr>
            <p:ph idx="1"/>
          </p:nvPr>
        </p:nvSpPr>
        <p:spPr/>
        <p:txBody>
          <a:bodyPr>
            <a:normAutofit fontScale="92500"/>
          </a:bodyPr>
          <a:lstStyle/>
          <a:p>
            <a:r>
              <a:rPr lang="nl-BE"/>
              <a:t>Waterbom </a:t>
            </a:r>
            <a:r>
              <a:rPr lang="nl-BE" dirty="0"/>
              <a:t>zomer 2021</a:t>
            </a:r>
          </a:p>
          <a:p>
            <a:r>
              <a:rPr lang="nl-BE" dirty="0"/>
              <a:t>Confrontatie met “nabij” worden van gevolgen klimaatverandering</a:t>
            </a:r>
          </a:p>
          <a:p>
            <a:r>
              <a:rPr lang="nl-BE" dirty="0"/>
              <a:t>! Specifieke context </a:t>
            </a:r>
            <a:r>
              <a:rPr lang="nl-BE" dirty="0" err="1"/>
              <a:t>Vesdervallei</a:t>
            </a:r>
            <a:endParaRPr lang="nl-BE" dirty="0"/>
          </a:p>
          <a:p>
            <a:r>
              <a:rPr lang="nl-BE" dirty="0"/>
              <a:t> Opdracht minister Lydia Peeters: “Wat als…”</a:t>
            </a:r>
          </a:p>
          <a:p>
            <a:r>
              <a:rPr lang="nl-BE" dirty="0"/>
              <a:t>Doelstelling om te achterhalen of Vlaanderen kwetsbaar is en een globale inschatting te maken van de potentiële schade</a:t>
            </a:r>
          </a:p>
        </p:txBody>
      </p:sp>
    </p:spTree>
    <p:extLst>
      <p:ext uri="{BB962C8B-B14F-4D97-AF65-F5344CB8AC3E}">
        <p14:creationId xmlns:p14="http://schemas.microsoft.com/office/powerpoint/2010/main" val="808748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CE7FC-F15D-49DB-A4FA-BA43C9A7BCBF}"/>
              </a:ext>
            </a:extLst>
          </p:cNvPr>
          <p:cNvSpPr>
            <a:spLocks noGrp="1"/>
          </p:cNvSpPr>
          <p:nvPr>
            <p:ph type="title"/>
          </p:nvPr>
        </p:nvSpPr>
        <p:spPr/>
        <p:txBody>
          <a:bodyPr/>
          <a:lstStyle/>
          <a:p>
            <a:r>
              <a:rPr lang="nl-BE" dirty="0"/>
              <a:t>Leie, Bovenschelde: 230 mm</a:t>
            </a:r>
          </a:p>
        </p:txBody>
      </p:sp>
      <p:pic>
        <p:nvPicPr>
          <p:cNvPr id="5" name="Afbeelding 4">
            <a:extLst>
              <a:ext uri="{FF2B5EF4-FFF2-40B4-BE49-F238E27FC236}">
                <a16:creationId xmlns:a16="http://schemas.microsoft.com/office/drawing/2014/main" id="{DABF7ACE-9CC1-4FF8-B62B-1AFD1D6A4338}"/>
              </a:ext>
            </a:extLst>
          </p:cNvPr>
          <p:cNvPicPr>
            <a:picLocks noChangeAspect="1"/>
          </p:cNvPicPr>
          <p:nvPr/>
        </p:nvPicPr>
        <p:blipFill>
          <a:blip r:embed="rId2"/>
          <a:stretch>
            <a:fillRect/>
          </a:stretch>
        </p:blipFill>
        <p:spPr>
          <a:xfrm>
            <a:off x="437478" y="1210656"/>
            <a:ext cx="7931224" cy="5608100"/>
          </a:xfrm>
          <a:prstGeom prst="rect">
            <a:avLst/>
          </a:prstGeom>
        </p:spPr>
      </p:pic>
    </p:spTree>
    <p:extLst>
      <p:ext uri="{BB962C8B-B14F-4D97-AF65-F5344CB8AC3E}">
        <p14:creationId xmlns:p14="http://schemas.microsoft.com/office/powerpoint/2010/main" val="2979598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dirty="0"/>
              <a:t>Leie-Bovenschelde en </a:t>
            </a:r>
            <a:br>
              <a:rPr lang="nl-BE" dirty="0"/>
            </a:br>
            <a:r>
              <a:rPr lang="nl-BE" dirty="0"/>
              <a:t>Gentse Kanalen</a:t>
            </a:r>
            <a:endParaRPr lang="en-US" dirty="0"/>
          </a:p>
        </p:txBody>
      </p:sp>
      <p:pic>
        <p:nvPicPr>
          <p:cNvPr id="10" name="Afbeelding 9">
            <a:extLst>
              <a:ext uri="{FF2B5EF4-FFF2-40B4-BE49-F238E27FC236}">
                <a16:creationId xmlns:a16="http://schemas.microsoft.com/office/drawing/2014/main" id="{72610515-8B05-4068-8ADC-FF9458DB2D8C}"/>
              </a:ext>
            </a:extLst>
          </p:cNvPr>
          <p:cNvPicPr>
            <a:picLocks noChangeAspect="1"/>
          </p:cNvPicPr>
          <p:nvPr/>
        </p:nvPicPr>
        <p:blipFill>
          <a:blip r:embed="rId2"/>
          <a:stretch>
            <a:fillRect/>
          </a:stretch>
        </p:blipFill>
        <p:spPr>
          <a:xfrm>
            <a:off x="4932041" y="1403689"/>
            <a:ext cx="3672408" cy="5338961"/>
          </a:xfrm>
          <a:prstGeom prst="rect">
            <a:avLst/>
          </a:prstGeom>
        </p:spPr>
      </p:pic>
      <p:sp>
        <p:nvSpPr>
          <p:cNvPr id="5" name="Ovaal 4">
            <a:extLst>
              <a:ext uri="{FF2B5EF4-FFF2-40B4-BE49-F238E27FC236}">
                <a16:creationId xmlns:a16="http://schemas.microsoft.com/office/drawing/2014/main" id="{C4560CBA-7B63-455B-BFD8-5AB59151DFFA}"/>
              </a:ext>
            </a:extLst>
          </p:cNvPr>
          <p:cNvSpPr/>
          <p:nvPr/>
        </p:nvSpPr>
        <p:spPr>
          <a:xfrm>
            <a:off x="4644008" y="3501008"/>
            <a:ext cx="4347677"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A5E85DE3-5A25-4165-81E2-D67C7B052E22}"/>
              </a:ext>
            </a:extLst>
          </p:cNvPr>
          <p:cNvSpPr/>
          <p:nvPr/>
        </p:nvSpPr>
        <p:spPr>
          <a:xfrm>
            <a:off x="4796323" y="4797152"/>
            <a:ext cx="4347677" cy="4229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7" name="Tabel 4">
            <a:extLst>
              <a:ext uri="{FF2B5EF4-FFF2-40B4-BE49-F238E27FC236}">
                <a16:creationId xmlns:a16="http://schemas.microsoft.com/office/drawing/2014/main" id="{CEABC351-5071-45DB-B9DF-7E324A599520}"/>
              </a:ext>
            </a:extLst>
          </p:cNvPr>
          <p:cNvGraphicFramePr>
            <a:graphicFrameLocks noGrp="1"/>
          </p:cNvGraphicFramePr>
          <p:nvPr>
            <p:extLst>
              <p:ext uri="{D42A27DB-BD31-4B8C-83A1-F6EECF244321}">
                <p14:modId xmlns:p14="http://schemas.microsoft.com/office/powerpoint/2010/main" val="923899974"/>
              </p:ext>
            </p:extLst>
          </p:nvPr>
        </p:nvGraphicFramePr>
        <p:xfrm>
          <a:off x="486457" y="1484784"/>
          <a:ext cx="3226492" cy="2651760"/>
        </p:xfrm>
        <a:graphic>
          <a:graphicData uri="http://schemas.openxmlformats.org/drawingml/2006/table">
            <a:tbl>
              <a:tblPr firstRow="1" bandRow="1">
                <a:tableStyleId>{5C22544A-7EE6-4342-B048-85BDC9FD1C3A}</a:tableStyleId>
              </a:tblPr>
              <a:tblGrid>
                <a:gridCol w="1844472">
                  <a:extLst>
                    <a:ext uri="{9D8B030D-6E8A-4147-A177-3AD203B41FA5}">
                      <a16:colId xmlns:a16="http://schemas.microsoft.com/office/drawing/2014/main" val="405270581"/>
                    </a:ext>
                  </a:extLst>
                </a:gridCol>
                <a:gridCol w="1382020">
                  <a:extLst>
                    <a:ext uri="{9D8B030D-6E8A-4147-A177-3AD203B41FA5}">
                      <a16:colId xmlns:a16="http://schemas.microsoft.com/office/drawing/2014/main" val="1816315767"/>
                    </a:ext>
                  </a:extLst>
                </a:gridCol>
              </a:tblGrid>
              <a:tr h="182201">
                <a:tc>
                  <a:txBody>
                    <a:bodyPr/>
                    <a:lstStyle/>
                    <a:p>
                      <a:endParaRPr lang="nl-BE" dirty="0"/>
                    </a:p>
                  </a:txBody>
                  <a:tcPr/>
                </a:tc>
                <a:tc>
                  <a:txBody>
                    <a:bodyPr/>
                    <a:lstStyle/>
                    <a:p>
                      <a:r>
                        <a:rPr lang="nl-BE" dirty="0"/>
                        <a:t>Schadekost (</a:t>
                      </a:r>
                      <a:r>
                        <a:rPr lang="nl-BE" dirty="0" err="1"/>
                        <a:t>Meuro</a:t>
                      </a:r>
                      <a:r>
                        <a:rPr lang="nl-BE" dirty="0"/>
                        <a:t>)</a:t>
                      </a:r>
                    </a:p>
                  </a:txBody>
                  <a:tcPr/>
                </a:tc>
                <a:extLst>
                  <a:ext uri="{0D108BD9-81ED-4DB2-BD59-A6C34878D82A}">
                    <a16:rowId xmlns:a16="http://schemas.microsoft.com/office/drawing/2014/main" val="3949617536"/>
                  </a:ext>
                </a:extLst>
              </a:tr>
              <a:tr h="252472">
                <a:tc>
                  <a:txBody>
                    <a:bodyPr/>
                    <a:lstStyle/>
                    <a:p>
                      <a:r>
                        <a:rPr lang="nl-BE" dirty="0"/>
                        <a:t>107 mm</a:t>
                      </a:r>
                    </a:p>
                  </a:txBody>
                  <a:tcPr/>
                </a:tc>
                <a:tc>
                  <a:txBody>
                    <a:bodyPr/>
                    <a:lstStyle/>
                    <a:p>
                      <a:r>
                        <a:rPr lang="nl-BE" dirty="0"/>
                        <a:t>115</a:t>
                      </a:r>
                    </a:p>
                  </a:txBody>
                  <a:tcPr/>
                </a:tc>
                <a:extLst>
                  <a:ext uri="{0D108BD9-81ED-4DB2-BD59-A6C34878D82A}">
                    <a16:rowId xmlns:a16="http://schemas.microsoft.com/office/drawing/2014/main" val="741314614"/>
                  </a:ext>
                </a:extLst>
              </a:tr>
              <a:tr h="252472">
                <a:tc>
                  <a:txBody>
                    <a:bodyPr/>
                    <a:lstStyle/>
                    <a:p>
                      <a:r>
                        <a:rPr lang="nl-BE" dirty="0"/>
                        <a:t>107 mm zeespiegelstijging</a:t>
                      </a:r>
                    </a:p>
                  </a:txBody>
                  <a:tcPr/>
                </a:tc>
                <a:tc>
                  <a:txBody>
                    <a:bodyPr/>
                    <a:lstStyle/>
                    <a:p>
                      <a:r>
                        <a:rPr lang="nl-BE" dirty="0"/>
                        <a:t>123</a:t>
                      </a:r>
                    </a:p>
                  </a:txBody>
                  <a:tcPr/>
                </a:tc>
                <a:extLst>
                  <a:ext uri="{0D108BD9-81ED-4DB2-BD59-A6C34878D82A}">
                    <a16:rowId xmlns:a16="http://schemas.microsoft.com/office/drawing/2014/main" val="1342220404"/>
                  </a:ext>
                </a:extLst>
              </a:tr>
              <a:tr h="252472">
                <a:tc>
                  <a:txBody>
                    <a:bodyPr/>
                    <a:lstStyle/>
                    <a:p>
                      <a:r>
                        <a:rPr lang="nl-BE" dirty="0"/>
                        <a:t>230 mm</a:t>
                      </a:r>
                    </a:p>
                  </a:txBody>
                  <a:tcPr/>
                </a:tc>
                <a:tc>
                  <a:txBody>
                    <a:bodyPr/>
                    <a:lstStyle/>
                    <a:p>
                      <a:r>
                        <a:rPr lang="nl-BE" dirty="0"/>
                        <a:t>6.181</a:t>
                      </a:r>
                    </a:p>
                  </a:txBody>
                  <a:tcPr/>
                </a:tc>
                <a:extLst>
                  <a:ext uri="{0D108BD9-81ED-4DB2-BD59-A6C34878D82A}">
                    <a16:rowId xmlns:a16="http://schemas.microsoft.com/office/drawing/2014/main" val="1009373439"/>
                  </a:ext>
                </a:extLst>
              </a:tr>
              <a:tr h="252472">
                <a:tc>
                  <a:txBody>
                    <a:bodyPr/>
                    <a:lstStyle/>
                    <a:p>
                      <a:r>
                        <a:rPr lang="nl-BE" dirty="0"/>
                        <a:t>230 mm zeespiegelstijging</a:t>
                      </a:r>
                    </a:p>
                  </a:txBody>
                  <a:tcPr/>
                </a:tc>
                <a:tc>
                  <a:txBody>
                    <a:bodyPr/>
                    <a:lstStyle/>
                    <a:p>
                      <a:r>
                        <a:rPr lang="nl-BE" dirty="0"/>
                        <a:t>6.478</a:t>
                      </a:r>
                    </a:p>
                  </a:txBody>
                  <a:tcPr/>
                </a:tc>
                <a:extLst>
                  <a:ext uri="{0D108BD9-81ED-4DB2-BD59-A6C34878D82A}">
                    <a16:rowId xmlns:a16="http://schemas.microsoft.com/office/drawing/2014/main" val="2744385680"/>
                  </a:ext>
                </a:extLst>
              </a:tr>
            </a:tbl>
          </a:graphicData>
        </a:graphic>
      </p:graphicFrame>
    </p:spTree>
    <p:extLst>
      <p:ext uri="{BB962C8B-B14F-4D97-AF65-F5344CB8AC3E}">
        <p14:creationId xmlns:p14="http://schemas.microsoft.com/office/powerpoint/2010/main" val="129889517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Zeeschelde</a:t>
            </a:r>
            <a:endParaRPr lang="en-US" dirty="0"/>
          </a:p>
        </p:txBody>
      </p:sp>
      <p:pic>
        <p:nvPicPr>
          <p:cNvPr id="4" name="Content Placeholder 3"/>
          <p:cNvPicPr>
            <a:picLocks noGrp="1" noChangeAspect="1"/>
          </p:cNvPicPr>
          <p:nvPr>
            <p:ph idx="1"/>
          </p:nvPr>
        </p:nvPicPr>
        <p:blipFill>
          <a:blip r:embed="rId2"/>
          <a:stretch>
            <a:fillRect/>
          </a:stretch>
        </p:blipFill>
        <p:spPr>
          <a:xfrm>
            <a:off x="715292" y="1970839"/>
            <a:ext cx="7961164" cy="3394472"/>
          </a:xfrm>
          <a:prstGeom prst="rect">
            <a:avLst/>
          </a:prstGeom>
        </p:spPr>
      </p:pic>
      <p:sp>
        <p:nvSpPr>
          <p:cNvPr id="5" name="Tekstvak 4">
            <a:extLst>
              <a:ext uri="{FF2B5EF4-FFF2-40B4-BE49-F238E27FC236}">
                <a16:creationId xmlns:a16="http://schemas.microsoft.com/office/drawing/2014/main" id="{50E9B370-C088-4DCF-B8AE-8507DF15A360}"/>
              </a:ext>
            </a:extLst>
          </p:cNvPr>
          <p:cNvSpPr txBox="1"/>
          <p:nvPr/>
        </p:nvSpPr>
        <p:spPr>
          <a:xfrm>
            <a:off x="715292" y="5378378"/>
            <a:ext cx="1674186" cy="276999"/>
          </a:xfrm>
          <a:prstGeom prst="rect">
            <a:avLst/>
          </a:prstGeom>
          <a:noFill/>
        </p:spPr>
        <p:txBody>
          <a:bodyPr wrap="square" rtlCol="0">
            <a:spAutoFit/>
          </a:bodyPr>
          <a:lstStyle/>
          <a:p>
            <a:r>
              <a:rPr lang="nl-BE" sz="1200" dirty="0">
                <a:solidFill>
                  <a:srgbClr val="0071B9"/>
                </a:solidFill>
              </a:rPr>
              <a:t>Blauw: Spa ZSS</a:t>
            </a:r>
            <a:endParaRPr lang="en-US" sz="1200" dirty="0">
              <a:solidFill>
                <a:srgbClr val="0071B9"/>
              </a:solidFill>
            </a:endParaRPr>
          </a:p>
        </p:txBody>
      </p:sp>
    </p:spTree>
    <p:extLst>
      <p:ext uri="{BB962C8B-B14F-4D97-AF65-F5344CB8AC3E}">
        <p14:creationId xmlns:p14="http://schemas.microsoft.com/office/powerpoint/2010/main" val="422315535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Zeeschelde</a:t>
            </a:r>
            <a:endParaRPr lang="en-US" dirty="0"/>
          </a:p>
        </p:txBody>
      </p:sp>
      <p:pic>
        <p:nvPicPr>
          <p:cNvPr id="10" name="Afbeelding 9">
            <a:extLst>
              <a:ext uri="{FF2B5EF4-FFF2-40B4-BE49-F238E27FC236}">
                <a16:creationId xmlns:a16="http://schemas.microsoft.com/office/drawing/2014/main" id="{6BD9DBC3-611D-4004-8BAF-63F0AE89A5F4}"/>
              </a:ext>
            </a:extLst>
          </p:cNvPr>
          <p:cNvPicPr>
            <a:picLocks noChangeAspect="1"/>
          </p:cNvPicPr>
          <p:nvPr/>
        </p:nvPicPr>
        <p:blipFill>
          <a:blip r:embed="rId2"/>
          <a:stretch>
            <a:fillRect/>
          </a:stretch>
        </p:blipFill>
        <p:spPr>
          <a:xfrm>
            <a:off x="4721188" y="1538568"/>
            <a:ext cx="3786461" cy="4322376"/>
          </a:xfrm>
          <a:prstGeom prst="rect">
            <a:avLst/>
          </a:prstGeom>
        </p:spPr>
      </p:pic>
      <p:pic>
        <p:nvPicPr>
          <p:cNvPr id="6" name="Afbeelding 5">
            <a:extLst>
              <a:ext uri="{FF2B5EF4-FFF2-40B4-BE49-F238E27FC236}">
                <a16:creationId xmlns:a16="http://schemas.microsoft.com/office/drawing/2014/main" id="{76016E9F-C39B-4E27-B493-68AC73840BD2}"/>
              </a:ext>
            </a:extLst>
          </p:cNvPr>
          <p:cNvPicPr>
            <a:picLocks noChangeAspect="1"/>
          </p:cNvPicPr>
          <p:nvPr/>
        </p:nvPicPr>
        <p:blipFill>
          <a:blip r:embed="rId3"/>
          <a:stretch>
            <a:fillRect/>
          </a:stretch>
        </p:blipFill>
        <p:spPr>
          <a:xfrm>
            <a:off x="899592" y="2888940"/>
            <a:ext cx="3236119" cy="1621631"/>
          </a:xfrm>
          <a:prstGeom prst="rect">
            <a:avLst/>
          </a:prstGeom>
        </p:spPr>
      </p:pic>
      <p:sp>
        <p:nvSpPr>
          <p:cNvPr id="5" name="Ovaal 4">
            <a:extLst>
              <a:ext uri="{FF2B5EF4-FFF2-40B4-BE49-F238E27FC236}">
                <a16:creationId xmlns:a16="http://schemas.microsoft.com/office/drawing/2014/main" id="{06C81301-9DED-4CEA-A323-40FA295228DA}"/>
              </a:ext>
            </a:extLst>
          </p:cNvPr>
          <p:cNvSpPr/>
          <p:nvPr/>
        </p:nvSpPr>
        <p:spPr>
          <a:xfrm>
            <a:off x="4440579" y="3529098"/>
            <a:ext cx="4347677" cy="341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10863505-6C7A-4953-BC6D-9F9D3193C242}"/>
              </a:ext>
            </a:extLst>
          </p:cNvPr>
          <p:cNvSpPr/>
          <p:nvPr/>
        </p:nvSpPr>
        <p:spPr>
          <a:xfrm>
            <a:off x="4440579" y="2987589"/>
            <a:ext cx="4347677" cy="341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7221359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9F9DF-9940-49AF-AECC-45C0BC4C2DE5}"/>
              </a:ext>
            </a:extLst>
          </p:cNvPr>
          <p:cNvSpPr>
            <a:spLocks noGrp="1"/>
          </p:cNvSpPr>
          <p:nvPr>
            <p:ph type="title"/>
          </p:nvPr>
        </p:nvSpPr>
        <p:spPr/>
        <p:txBody>
          <a:bodyPr/>
          <a:lstStyle/>
          <a:p>
            <a:r>
              <a:rPr lang="nl-BE" dirty="0"/>
              <a:t>Conclusies</a:t>
            </a:r>
            <a:endParaRPr lang="en-US" dirty="0"/>
          </a:p>
        </p:txBody>
      </p:sp>
      <p:sp>
        <p:nvSpPr>
          <p:cNvPr id="3" name="Tijdelijke aanduiding voor inhoud 2">
            <a:extLst>
              <a:ext uri="{FF2B5EF4-FFF2-40B4-BE49-F238E27FC236}">
                <a16:creationId xmlns:a16="http://schemas.microsoft.com/office/drawing/2014/main" id="{613B0382-91B1-498C-B272-1813A92B8B1C}"/>
              </a:ext>
            </a:extLst>
          </p:cNvPr>
          <p:cNvSpPr>
            <a:spLocks noGrp="1"/>
          </p:cNvSpPr>
          <p:nvPr>
            <p:ph idx="1"/>
          </p:nvPr>
        </p:nvSpPr>
        <p:spPr>
          <a:xfrm>
            <a:off x="292177" y="1556792"/>
            <a:ext cx="8520434" cy="4752528"/>
          </a:xfrm>
        </p:spPr>
        <p:txBody>
          <a:bodyPr>
            <a:normAutofit/>
          </a:bodyPr>
          <a:lstStyle/>
          <a:p>
            <a:r>
              <a:rPr lang="nl-BE" sz="1600" dirty="0"/>
              <a:t>Vlaanderen is kwetsbaar voor overstromingen!</a:t>
            </a:r>
          </a:p>
          <a:p>
            <a:r>
              <a:rPr lang="nl-BE" sz="1600" dirty="0"/>
              <a:t>De schade bij een waterbom zal aanzienlijk zijn!</a:t>
            </a:r>
            <a:endParaRPr lang="nl-BE" sz="1600" u="sng" dirty="0"/>
          </a:p>
          <a:p>
            <a:r>
              <a:rPr lang="nl-BE" sz="1600" u="sng" dirty="0"/>
              <a:t>Extremiteit van de scenario’s</a:t>
            </a:r>
          </a:p>
          <a:p>
            <a:pPr lvl="1"/>
            <a:r>
              <a:rPr lang="nl-BE" sz="1600" dirty="0"/>
              <a:t>107 mm heeft terugkeerperiode 25-1000</a:t>
            </a:r>
          </a:p>
          <a:p>
            <a:pPr lvl="1"/>
            <a:r>
              <a:rPr lang="nl-BE" sz="1600" dirty="0"/>
              <a:t>230 mm heeft terugkeerperiode groter dan 10000 jaar</a:t>
            </a:r>
          </a:p>
          <a:p>
            <a:r>
              <a:rPr lang="nl-BE" sz="1600" u="sng" dirty="0"/>
              <a:t>Totale schade in scenario zonder Zeespiegelstijging</a:t>
            </a:r>
          </a:p>
          <a:p>
            <a:pPr lvl="1"/>
            <a:r>
              <a:rPr lang="nl-BE" sz="1600" dirty="0"/>
              <a:t>107 mm: 289 miljoen euro</a:t>
            </a:r>
          </a:p>
          <a:p>
            <a:pPr lvl="1"/>
            <a:r>
              <a:rPr lang="nl-BE" sz="1600" dirty="0"/>
              <a:t>230 mm: 8,1 miljard euro</a:t>
            </a:r>
          </a:p>
          <a:p>
            <a:r>
              <a:rPr lang="nl-BE" sz="1600" u="sng" dirty="0"/>
              <a:t>Totale schade in scenario met Zeespiegelstijging</a:t>
            </a:r>
          </a:p>
          <a:p>
            <a:pPr lvl="1"/>
            <a:r>
              <a:rPr lang="nl-BE" sz="1600" dirty="0"/>
              <a:t>107 mm: 300 miljoen euro</a:t>
            </a:r>
          </a:p>
          <a:p>
            <a:pPr lvl="1"/>
            <a:r>
              <a:rPr lang="nl-BE" sz="1600" dirty="0"/>
              <a:t>230 mm: 8,6 miljard euro</a:t>
            </a:r>
          </a:p>
          <a:p>
            <a:pPr lvl="1"/>
            <a:r>
              <a:rPr lang="nl-BE" sz="1600" dirty="0"/>
              <a:t>Globaal eerder beperkte toename in schade in zeespiegelstijging scenario. Er werd hier geen situatie met stormtij en zeespiegelstijging bestudeerd, maar enkel zeespiegelstijging bij een normaal tij. Peilen als gevolg van zeespiegelstijging bij normaal tij zijn nog niet dermate extreem in het </a:t>
            </a:r>
            <a:r>
              <a:rPr lang="nl-BE" sz="1600" dirty="0" err="1"/>
              <a:t>tijgebied</a:t>
            </a:r>
            <a:r>
              <a:rPr lang="nl-BE" sz="1600" dirty="0"/>
              <a:t>. </a:t>
            </a:r>
          </a:p>
          <a:p>
            <a:endParaRPr lang="nl-BE" sz="4000" dirty="0"/>
          </a:p>
          <a:p>
            <a:endParaRPr lang="nl-BE" sz="4000" dirty="0"/>
          </a:p>
          <a:p>
            <a:pPr marL="172640" lvl="1" indent="0">
              <a:buNone/>
            </a:pPr>
            <a:endParaRPr lang="nl-BE" sz="3600" dirty="0"/>
          </a:p>
          <a:p>
            <a:pPr lvl="1"/>
            <a:endParaRPr lang="en-US" sz="3600" dirty="0"/>
          </a:p>
        </p:txBody>
      </p:sp>
    </p:spTree>
    <p:extLst>
      <p:ext uri="{BB962C8B-B14F-4D97-AF65-F5344CB8AC3E}">
        <p14:creationId xmlns:p14="http://schemas.microsoft.com/office/powerpoint/2010/main" val="61683049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9F9DF-9940-49AF-AECC-45C0BC4C2DE5}"/>
              </a:ext>
            </a:extLst>
          </p:cNvPr>
          <p:cNvSpPr>
            <a:spLocks noGrp="1"/>
          </p:cNvSpPr>
          <p:nvPr>
            <p:ph type="title"/>
          </p:nvPr>
        </p:nvSpPr>
        <p:spPr/>
        <p:txBody>
          <a:bodyPr/>
          <a:lstStyle/>
          <a:p>
            <a:r>
              <a:rPr lang="nl-BE" dirty="0"/>
              <a:t>Conclusies</a:t>
            </a:r>
            <a:endParaRPr lang="en-US" dirty="0"/>
          </a:p>
        </p:txBody>
      </p:sp>
      <p:sp>
        <p:nvSpPr>
          <p:cNvPr id="3" name="Tijdelijke aanduiding voor inhoud 2">
            <a:extLst>
              <a:ext uri="{FF2B5EF4-FFF2-40B4-BE49-F238E27FC236}">
                <a16:creationId xmlns:a16="http://schemas.microsoft.com/office/drawing/2014/main" id="{613B0382-91B1-498C-B272-1813A92B8B1C}"/>
              </a:ext>
            </a:extLst>
          </p:cNvPr>
          <p:cNvSpPr>
            <a:spLocks noGrp="1"/>
          </p:cNvSpPr>
          <p:nvPr>
            <p:ph idx="1"/>
          </p:nvPr>
        </p:nvSpPr>
        <p:spPr>
          <a:xfrm>
            <a:off x="292177" y="1556792"/>
            <a:ext cx="8520434" cy="4752528"/>
          </a:xfrm>
        </p:spPr>
        <p:txBody>
          <a:bodyPr>
            <a:normAutofit/>
          </a:bodyPr>
          <a:lstStyle/>
          <a:p>
            <a:r>
              <a:rPr lang="nl-BE" sz="1600" dirty="0"/>
              <a:t>Grootste schade wordt waargenomen in het Leie-Bovenschelde bekken en voornamelijk in de regio Gent. Ook in de Dendervallei nemen de schades in het Spa event extreem toe.</a:t>
            </a:r>
          </a:p>
          <a:p>
            <a:r>
              <a:rPr lang="nl-NL" sz="1600" dirty="0"/>
              <a:t>Homogene zeer intense neerslag over volledig Vlaanderen is een conservatieve en extreme benadering. Wat eerder te verwachten is, is dat neerslag niet over heel Vlaanderen op hetzelfde moment zo extreem zal zijn.</a:t>
            </a:r>
          </a:p>
          <a:p>
            <a:r>
              <a:rPr lang="nl-NL" sz="1600" dirty="0"/>
              <a:t>Extreme condities zullen frequenter voorkomen omwille van de klimaatverandering.</a:t>
            </a:r>
          </a:p>
          <a:p>
            <a:r>
              <a:rPr lang="nl-NL" sz="1600" dirty="0"/>
              <a:t>Time </a:t>
            </a:r>
            <a:r>
              <a:rPr lang="nl-NL" sz="1600" dirty="0" err="1"/>
              <a:t>to</a:t>
            </a:r>
            <a:r>
              <a:rPr lang="nl-NL" sz="1600" dirty="0"/>
              <a:t> act is </a:t>
            </a:r>
            <a:r>
              <a:rPr lang="nl-NL" sz="1600" dirty="0" err="1"/>
              <a:t>now</a:t>
            </a:r>
            <a:r>
              <a:rPr lang="nl-NL" sz="1600" dirty="0"/>
              <a:t>!</a:t>
            </a:r>
          </a:p>
          <a:p>
            <a:r>
              <a:rPr lang="nl-NL" sz="1600" dirty="0"/>
              <a:t>Zelfs met de inzet van alle mogelijke maatregelen in de vallei en op de flanken  (protectie + preventie) zal de schade waarschijnlijk nooit tot nul herleid kunnen worden =&gt; ook aandacht voor paraatheid noodzakelijk </a:t>
            </a:r>
          </a:p>
          <a:p>
            <a:r>
              <a:rPr lang="nl-NL" sz="1600" dirty="0"/>
              <a:t>Collectieve verantwoordelijkheid</a:t>
            </a:r>
          </a:p>
          <a:p>
            <a:r>
              <a:rPr lang="nl-NL" sz="1600" u="sng" dirty="0"/>
              <a:t>Vervolg:</a:t>
            </a:r>
          </a:p>
          <a:p>
            <a:pPr lvl="1"/>
            <a:r>
              <a:rPr lang="nl-NL" sz="1400" dirty="0"/>
              <a:t>Studie werd overgemaakt aan experten-panel hoogwaterbeveiliging o.l.v. Henk </a:t>
            </a:r>
            <a:r>
              <a:rPr lang="nl-NL" sz="1400" dirty="0" err="1"/>
              <a:t>Ovink</a:t>
            </a:r>
            <a:endParaRPr lang="nl-NL" sz="1400" dirty="0"/>
          </a:p>
          <a:p>
            <a:pPr lvl="1"/>
            <a:r>
              <a:rPr lang="nl-NL" sz="1400" dirty="0"/>
              <a:t>Advies formuleren aan Vlaamse Regering juli 2022 </a:t>
            </a:r>
            <a:r>
              <a:rPr lang="nl-NL" sz="1400" dirty="0" err="1"/>
              <a:t>mbt</a:t>
            </a:r>
            <a:r>
              <a:rPr lang="nl-NL" sz="1400" dirty="0"/>
              <a:t> overstromingsrisicobeheer in Vlaanderen</a:t>
            </a:r>
          </a:p>
          <a:p>
            <a:endParaRPr lang="nl-NL" sz="1600" dirty="0"/>
          </a:p>
          <a:p>
            <a:endParaRPr lang="nl-BE" sz="4000" dirty="0"/>
          </a:p>
          <a:p>
            <a:endParaRPr lang="nl-BE" sz="4000" dirty="0"/>
          </a:p>
          <a:p>
            <a:pPr marL="172640" lvl="1" indent="0">
              <a:buNone/>
            </a:pPr>
            <a:endParaRPr lang="nl-BE" sz="3600" dirty="0"/>
          </a:p>
          <a:p>
            <a:pPr lvl="1"/>
            <a:endParaRPr lang="en-US" sz="3600" dirty="0"/>
          </a:p>
        </p:txBody>
      </p:sp>
      <p:pic>
        <p:nvPicPr>
          <p:cNvPr id="4" name="Afbeelding 3">
            <a:extLst>
              <a:ext uri="{FF2B5EF4-FFF2-40B4-BE49-F238E27FC236}">
                <a16:creationId xmlns:a16="http://schemas.microsoft.com/office/drawing/2014/main" id="{2CEB61E8-BFF0-4C42-9408-341EEAF2D238}"/>
              </a:ext>
            </a:extLst>
          </p:cNvPr>
          <p:cNvPicPr>
            <a:picLocks noChangeAspect="1"/>
          </p:cNvPicPr>
          <p:nvPr/>
        </p:nvPicPr>
        <p:blipFill>
          <a:blip r:embed="rId2"/>
          <a:stretch>
            <a:fillRect/>
          </a:stretch>
        </p:blipFill>
        <p:spPr>
          <a:xfrm>
            <a:off x="7668344" y="5373216"/>
            <a:ext cx="1360291" cy="1360291"/>
          </a:xfrm>
          <a:prstGeom prst="rect">
            <a:avLst/>
          </a:prstGeom>
        </p:spPr>
      </p:pic>
    </p:spTree>
    <p:extLst>
      <p:ext uri="{BB962C8B-B14F-4D97-AF65-F5344CB8AC3E}">
        <p14:creationId xmlns:p14="http://schemas.microsoft.com/office/powerpoint/2010/main" val="405929062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796E3-F2B9-4272-8CD0-BF5A0BCE0124}"/>
              </a:ext>
            </a:extLst>
          </p:cNvPr>
          <p:cNvSpPr>
            <a:spLocks noGrp="1"/>
          </p:cNvSpPr>
          <p:nvPr>
            <p:ph type="title"/>
          </p:nvPr>
        </p:nvSpPr>
        <p:spPr/>
        <p:txBody>
          <a:bodyPr/>
          <a:lstStyle/>
          <a:p>
            <a:r>
              <a:rPr lang="nl-BE" dirty="0"/>
              <a:t>Verdere info</a:t>
            </a:r>
          </a:p>
        </p:txBody>
      </p:sp>
      <p:sp>
        <p:nvSpPr>
          <p:cNvPr id="3" name="Tijdelijke aanduiding voor inhoud 2">
            <a:extLst>
              <a:ext uri="{FF2B5EF4-FFF2-40B4-BE49-F238E27FC236}">
                <a16:creationId xmlns:a16="http://schemas.microsoft.com/office/drawing/2014/main" id="{DC29C123-8BCC-46D2-A9CC-A0409ACC31B9}"/>
              </a:ext>
            </a:extLst>
          </p:cNvPr>
          <p:cNvSpPr>
            <a:spLocks noGrp="1"/>
          </p:cNvSpPr>
          <p:nvPr>
            <p:ph idx="1"/>
          </p:nvPr>
        </p:nvSpPr>
        <p:spPr/>
        <p:txBody>
          <a:bodyPr/>
          <a:lstStyle/>
          <a:p>
            <a:r>
              <a:rPr lang="nl-BE" dirty="0"/>
              <a:t>Volledig rapport + Managementsamenvatting:</a:t>
            </a:r>
          </a:p>
          <a:p>
            <a:pPr lvl="1"/>
            <a:r>
              <a:rPr lang="nl-BE" dirty="0">
                <a:hlinkClick r:id="rId2"/>
              </a:rPr>
              <a:t>https://www.vlaamsewaterweg.be/nieuws/minister-lydia-peeters-wil-vlaanderen-wapenen-tegen-waterbom</a:t>
            </a:r>
            <a:endParaRPr lang="nl-BE" dirty="0"/>
          </a:p>
          <a:p>
            <a:r>
              <a:rPr lang="nl-BE" dirty="0"/>
              <a:t>Kaarten:</a:t>
            </a:r>
          </a:p>
          <a:p>
            <a:pPr lvl="1"/>
            <a:r>
              <a:rPr lang="nl-BE" dirty="0">
                <a:hlinkClick r:id="rId3"/>
              </a:rPr>
              <a:t>https://www.waterinfo.be/kaartencatalogus</a:t>
            </a:r>
            <a:endParaRPr lang="nl-BE" dirty="0"/>
          </a:p>
          <a:p>
            <a:pPr lvl="1"/>
            <a:endParaRPr lang="nl-BE" dirty="0"/>
          </a:p>
        </p:txBody>
      </p:sp>
    </p:spTree>
    <p:extLst>
      <p:ext uri="{BB962C8B-B14F-4D97-AF65-F5344CB8AC3E}">
        <p14:creationId xmlns:p14="http://schemas.microsoft.com/office/powerpoint/2010/main" val="501120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BE" dirty="0"/>
              <a:t>Inleiding Studieopdracht</a:t>
            </a:r>
          </a:p>
        </p:txBody>
      </p:sp>
      <p:sp>
        <p:nvSpPr>
          <p:cNvPr id="6" name="Content Placeholder 5"/>
          <p:cNvSpPr>
            <a:spLocks noGrp="1"/>
          </p:cNvSpPr>
          <p:nvPr>
            <p:ph idx="1"/>
          </p:nvPr>
        </p:nvSpPr>
        <p:spPr/>
        <p:txBody>
          <a:bodyPr>
            <a:normAutofit fontScale="47500" lnSpcReduction="20000"/>
          </a:bodyPr>
          <a:lstStyle/>
          <a:p>
            <a:pPr marL="0" indent="0">
              <a:buNone/>
            </a:pPr>
            <a:r>
              <a:rPr lang="nl-BE" b="1" dirty="0"/>
              <a:t>Doorgerekende scenario’s</a:t>
            </a:r>
          </a:p>
          <a:p>
            <a:pPr lvl="1"/>
            <a:r>
              <a:rPr lang="nl-NL" dirty="0"/>
              <a:t>neerslag juli 2021 Demerbekken </a:t>
            </a:r>
            <a:r>
              <a:rPr lang="nl-NL" dirty="0">
                <a:sym typeface="Wingdings" panose="05000000000000000000" pitchFamily="2" charset="2"/>
              </a:rPr>
              <a:t> </a:t>
            </a:r>
            <a:r>
              <a:rPr lang="nl-NL" dirty="0"/>
              <a:t>heel Vlaanderen</a:t>
            </a:r>
          </a:p>
          <a:p>
            <a:pPr lvl="1"/>
            <a:r>
              <a:rPr lang="nl-NL" dirty="0"/>
              <a:t>neerslag juli 2021 Wallonië (</a:t>
            </a:r>
            <a:r>
              <a:rPr lang="nl-NL" dirty="0" err="1"/>
              <a:t>Vesdervallei</a:t>
            </a:r>
            <a:r>
              <a:rPr lang="nl-NL" dirty="0"/>
              <a:t>) </a:t>
            </a:r>
            <a:r>
              <a:rPr lang="nl-NL" dirty="0">
                <a:sym typeface="Wingdings" panose="05000000000000000000" pitchFamily="2" charset="2"/>
              </a:rPr>
              <a:t> </a:t>
            </a:r>
            <a:r>
              <a:rPr lang="nl-NL" dirty="0"/>
              <a:t>heel Vlaanderen</a:t>
            </a:r>
          </a:p>
          <a:p>
            <a:pPr lvl="1"/>
            <a:endParaRPr lang="nl-NL" b="1" dirty="0"/>
          </a:p>
          <a:p>
            <a:pPr marL="0" indent="0">
              <a:buNone/>
            </a:pPr>
            <a:r>
              <a:rPr lang="nl-BE" b="1" dirty="0"/>
              <a:t>Telkens met twee verschillende afwaartse randen</a:t>
            </a:r>
          </a:p>
          <a:p>
            <a:pPr lvl="1"/>
            <a:r>
              <a:rPr lang="nl-NL" dirty="0"/>
              <a:t>normaal getij (HT)</a:t>
            </a:r>
          </a:p>
          <a:p>
            <a:pPr lvl="1"/>
            <a:r>
              <a:rPr lang="nl-NL" dirty="0"/>
              <a:t>normaal getij met zeespiegelstijging van 60 cm (ZSS) </a:t>
            </a:r>
          </a:p>
          <a:p>
            <a:pPr lvl="2"/>
            <a:endParaRPr lang="nl-BE" dirty="0"/>
          </a:p>
          <a:p>
            <a:pPr marL="0" indent="0">
              <a:buNone/>
            </a:pPr>
            <a:r>
              <a:rPr lang="nl-BE" b="1" dirty="0"/>
              <a:t>Voor de 7 hydrodynamische modellen van de bevaarbare waterlopen</a:t>
            </a:r>
          </a:p>
          <a:p>
            <a:pPr lvl="1"/>
            <a:r>
              <a:rPr lang="nl-NL" dirty="0"/>
              <a:t>Dender, IJzer, Leie, </a:t>
            </a:r>
            <a:r>
              <a:rPr lang="nl-NL" dirty="0" err="1"/>
              <a:t>Bovenschelde</a:t>
            </a:r>
            <a:r>
              <a:rPr lang="nl-NL" dirty="0"/>
              <a:t> en Gentse kanalen, </a:t>
            </a:r>
            <a:r>
              <a:rPr lang="nl-NL" dirty="0" err="1"/>
              <a:t>Zeeschelde</a:t>
            </a:r>
            <a:r>
              <a:rPr lang="nl-NL" dirty="0"/>
              <a:t> en </a:t>
            </a:r>
            <a:r>
              <a:rPr lang="nl-NL" dirty="0" err="1"/>
              <a:t>tijgebonden</a:t>
            </a:r>
            <a:r>
              <a:rPr lang="nl-NL" dirty="0"/>
              <a:t> rivieren, Demer en Zenne-Zeekanaal</a:t>
            </a:r>
          </a:p>
          <a:p>
            <a:pPr lvl="1"/>
            <a:r>
              <a:rPr lang="nl-NL" dirty="0"/>
              <a:t>FEWS instrumentarium van het Waterbouwkundig Laboratorium</a:t>
            </a:r>
          </a:p>
          <a:p>
            <a:pPr lvl="1"/>
            <a:r>
              <a:rPr lang="nl-NL" dirty="0"/>
              <a:t>Aangepaste methodologie voor Maas op basis van bestaande kaarten</a:t>
            </a:r>
          </a:p>
          <a:p>
            <a:pPr lvl="1">
              <a:buFont typeface="Symbol" panose="05050102010706020507" pitchFamily="18" charset="2"/>
              <a:buChar char="Þ"/>
            </a:pPr>
            <a:r>
              <a:rPr lang="nl-NL" dirty="0"/>
              <a:t>Het modelinstrumentarium houdt geen rekening met beslissingen die ad hoc tijdens overstromingen genomen kunnen worden om de impact te reduceren (bv. plaatselijk verlagen van een dijk om landbouwgebied/natuurgebied te laten overstromen ter vrijwaring woonwijk, plaatselijk verhogen dijk </a:t>
            </a:r>
            <a:r>
              <a:rPr lang="nl-NL" dirty="0" err="1"/>
              <a:t>dmv</a:t>
            </a:r>
            <a:r>
              <a:rPr lang="nl-NL" dirty="0"/>
              <a:t> zandzakjes,…) </a:t>
            </a:r>
          </a:p>
          <a:p>
            <a:pPr lvl="1">
              <a:buFont typeface="Symbol" panose="05050102010706020507" pitchFamily="18" charset="2"/>
              <a:buChar char="Þ"/>
            </a:pPr>
            <a:r>
              <a:rPr lang="nl-NL" dirty="0"/>
              <a:t>Modelinstrumentarium maakt gebruik van de standaard regeling van stuwen/sluizen of andere waterregelingsinfrastructuur</a:t>
            </a:r>
          </a:p>
          <a:p>
            <a:pPr marL="457200" lvl="1" indent="0">
              <a:buNone/>
            </a:pPr>
            <a:endParaRPr lang="nl-NL" dirty="0"/>
          </a:p>
          <a:p>
            <a:pPr lvl="1"/>
            <a:endParaRPr lang="nl-NL" dirty="0"/>
          </a:p>
        </p:txBody>
      </p:sp>
    </p:spTree>
    <p:extLst>
      <p:ext uri="{BB962C8B-B14F-4D97-AF65-F5344CB8AC3E}">
        <p14:creationId xmlns:p14="http://schemas.microsoft.com/office/powerpoint/2010/main" val="400811700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F0168C4-8152-4C56-B6C7-F338ADA30E88}"/>
              </a:ext>
            </a:extLst>
          </p:cNvPr>
          <p:cNvSpPr>
            <a:spLocks noGrp="1"/>
          </p:cNvSpPr>
          <p:nvPr>
            <p:ph idx="1"/>
          </p:nvPr>
        </p:nvSpPr>
        <p:spPr/>
        <p:txBody>
          <a:bodyPr>
            <a:normAutofit lnSpcReduction="10000"/>
          </a:bodyPr>
          <a:lstStyle/>
          <a:p>
            <a:r>
              <a:rPr lang="nl-BE" dirty="0"/>
              <a:t>Wat </a:t>
            </a:r>
            <a:r>
              <a:rPr lang="nl-BE" u="sng" dirty="0"/>
              <a:t>niet</a:t>
            </a:r>
            <a:r>
              <a:rPr lang="nl-BE" dirty="0"/>
              <a:t>:</a:t>
            </a:r>
          </a:p>
          <a:p>
            <a:pPr lvl="1"/>
            <a:r>
              <a:rPr lang="nl-BE" dirty="0"/>
              <a:t>Geen doorrekening van schade als gevolg van oppervlakkige afstroom = pluviale overstromingen (bv. overstromingen vanuit riolering, modderstromen)</a:t>
            </a:r>
          </a:p>
          <a:p>
            <a:pPr lvl="1"/>
            <a:r>
              <a:rPr lang="nl-BE" dirty="0"/>
              <a:t>Geen doorrekening van overstromingen uit onbevaarbare waterlopen</a:t>
            </a:r>
          </a:p>
          <a:p>
            <a:pPr lvl="1"/>
            <a:r>
              <a:rPr lang="nl-BE" dirty="0"/>
              <a:t>Geen doorrekening van condities stormtij (meest relevant voor </a:t>
            </a:r>
            <a:r>
              <a:rPr lang="nl-BE" dirty="0" err="1"/>
              <a:t>Zeescheldebekken</a:t>
            </a:r>
            <a:r>
              <a:rPr lang="nl-BE" dirty="0"/>
              <a:t>) </a:t>
            </a:r>
          </a:p>
          <a:p>
            <a:pPr lvl="1"/>
            <a:endParaRPr lang="nl-BE" dirty="0"/>
          </a:p>
        </p:txBody>
      </p:sp>
      <p:sp>
        <p:nvSpPr>
          <p:cNvPr id="4" name="Title 4">
            <a:extLst>
              <a:ext uri="{FF2B5EF4-FFF2-40B4-BE49-F238E27FC236}">
                <a16:creationId xmlns:a16="http://schemas.microsoft.com/office/drawing/2014/main" id="{91843D7B-FDD0-4394-B238-EF20DC6EB1E5}"/>
              </a:ext>
            </a:extLst>
          </p:cNvPr>
          <p:cNvSpPr txBox="1">
            <a:spLocks/>
          </p:cNvSpPr>
          <p:nvPr/>
        </p:nvSpPr>
        <p:spPr>
          <a:xfrm>
            <a:off x="755576" y="332656"/>
            <a:ext cx="793122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071B9"/>
                </a:solidFill>
                <a:latin typeface="+mj-lt"/>
                <a:ea typeface="+mj-ea"/>
                <a:cs typeface="+mj-cs"/>
              </a:defRPr>
            </a:lvl1pPr>
          </a:lstStyle>
          <a:p>
            <a:r>
              <a:rPr lang="nl-BE" dirty="0"/>
              <a:t>Inleiding studieopdracht</a:t>
            </a:r>
          </a:p>
        </p:txBody>
      </p:sp>
    </p:spTree>
    <p:extLst>
      <p:ext uri="{BB962C8B-B14F-4D97-AF65-F5344CB8AC3E}">
        <p14:creationId xmlns:p14="http://schemas.microsoft.com/office/powerpoint/2010/main" val="351359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52AE05-D7E2-446F-9C43-EECE5EF6BE2A}"/>
              </a:ext>
            </a:extLst>
          </p:cNvPr>
          <p:cNvSpPr>
            <a:spLocks noGrp="1"/>
          </p:cNvSpPr>
          <p:nvPr>
            <p:ph type="title"/>
          </p:nvPr>
        </p:nvSpPr>
        <p:spPr/>
        <p:txBody>
          <a:bodyPr/>
          <a:lstStyle/>
          <a:p>
            <a:r>
              <a:rPr lang="nl-BE" dirty="0"/>
              <a:t>Ter info: Andere kaarten</a:t>
            </a:r>
          </a:p>
        </p:txBody>
      </p:sp>
      <p:sp>
        <p:nvSpPr>
          <p:cNvPr id="3" name="Tijdelijke aanduiding voor inhoud 2">
            <a:extLst>
              <a:ext uri="{FF2B5EF4-FFF2-40B4-BE49-F238E27FC236}">
                <a16:creationId xmlns:a16="http://schemas.microsoft.com/office/drawing/2014/main" id="{E6C0E7A8-FDE3-44B4-84E3-BADFE738110A}"/>
              </a:ext>
            </a:extLst>
          </p:cNvPr>
          <p:cNvSpPr>
            <a:spLocks noGrp="1"/>
          </p:cNvSpPr>
          <p:nvPr>
            <p:ph idx="1"/>
          </p:nvPr>
        </p:nvSpPr>
        <p:spPr/>
        <p:txBody>
          <a:bodyPr/>
          <a:lstStyle/>
          <a:p>
            <a:r>
              <a:rPr lang="nl-BE" dirty="0"/>
              <a:t>Andere types overstromingen</a:t>
            </a:r>
          </a:p>
          <a:p>
            <a:pPr lvl="1"/>
            <a:r>
              <a:rPr lang="nl-BE" dirty="0"/>
              <a:t>Kust, Pluviaal, </a:t>
            </a:r>
            <a:r>
              <a:rPr lang="nl-BE" dirty="0" err="1"/>
              <a:t>Fluviaal</a:t>
            </a:r>
            <a:endParaRPr lang="nl-BE" dirty="0"/>
          </a:p>
          <a:p>
            <a:pPr lvl="1"/>
            <a:r>
              <a:rPr lang="nl-BE" dirty="0"/>
              <a:t>T10 (grote kans), T100 (middelgrote kans), T1000 (kleine kans)</a:t>
            </a:r>
          </a:p>
          <a:p>
            <a:pPr lvl="1"/>
            <a:r>
              <a:rPr lang="nl-BE" dirty="0"/>
              <a:t>Met en zonder klimaatverandering</a:t>
            </a:r>
          </a:p>
          <a:p>
            <a:r>
              <a:rPr lang="nl-BE" dirty="0"/>
              <a:t>www.waterinfo.be/overstromingsrichtlijn</a:t>
            </a:r>
          </a:p>
          <a:p>
            <a:endParaRPr lang="nl-BE" dirty="0"/>
          </a:p>
        </p:txBody>
      </p:sp>
    </p:spTree>
    <p:extLst>
      <p:ext uri="{BB962C8B-B14F-4D97-AF65-F5344CB8AC3E}">
        <p14:creationId xmlns:p14="http://schemas.microsoft.com/office/powerpoint/2010/main" val="2216396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C620FFE-DCCF-4E3B-83EE-1060DFC84505}"/>
              </a:ext>
            </a:extLst>
          </p:cNvPr>
          <p:cNvSpPr txBox="1"/>
          <p:nvPr/>
        </p:nvSpPr>
        <p:spPr>
          <a:xfrm>
            <a:off x="2483768" y="2067192"/>
            <a:ext cx="1728187" cy="338554"/>
          </a:xfrm>
          <a:prstGeom prst="rect">
            <a:avLst/>
          </a:prstGeom>
          <a:noFill/>
        </p:spPr>
        <p:txBody>
          <a:bodyPr wrap="square" rtlCol="0">
            <a:spAutoFit/>
          </a:bodyPr>
          <a:lstStyle/>
          <a:p>
            <a:r>
              <a:rPr lang="nl-BE" sz="1600" dirty="0">
                <a:solidFill>
                  <a:srgbClr val="0071B9"/>
                </a:solidFill>
              </a:rPr>
              <a:t>Neerslag</a:t>
            </a:r>
            <a:endParaRPr lang="en-US" sz="1600" dirty="0">
              <a:solidFill>
                <a:srgbClr val="0071B9"/>
              </a:solidFill>
            </a:endParaRPr>
          </a:p>
        </p:txBody>
      </p:sp>
      <p:sp>
        <p:nvSpPr>
          <p:cNvPr id="5" name="Title 4"/>
          <p:cNvSpPr>
            <a:spLocks noGrp="1"/>
          </p:cNvSpPr>
          <p:nvPr>
            <p:ph type="title"/>
          </p:nvPr>
        </p:nvSpPr>
        <p:spPr/>
        <p:txBody>
          <a:bodyPr/>
          <a:lstStyle/>
          <a:p>
            <a:r>
              <a:rPr lang="nl-BE" dirty="0"/>
              <a:t>Aanpak</a:t>
            </a:r>
          </a:p>
        </p:txBody>
      </p:sp>
      <p:sp>
        <p:nvSpPr>
          <p:cNvPr id="6" name="Content Placeholder 5"/>
          <p:cNvSpPr>
            <a:spLocks noGrp="1"/>
          </p:cNvSpPr>
          <p:nvPr>
            <p:ph idx="1"/>
          </p:nvPr>
        </p:nvSpPr>
        <p:spPr>
          <a:xfrm>
            <a:off x="1308150" y="2078850"/>
            <a:ext cx="8520434" cy="3373023"/>
          </a:xfrm>
        </p:spPr>
        <p:txBody>
          <a:bodyPr>
            <a:normAutofit fontScale="70000" lnSpcReduction="20000"/>
          </a:bodyPr>
          <a:lstStyle/>
          <a:p>
            <a:pPr marL="172640" lvl="1" indent="0" algn="ctr">
              <a:buNone/>
            </a:pPr>
            <a:r>
              <a:rPr lang="en-US" dirty="0" err="1"/>
              <a:t>Hydrologische</a:t>
            </a:r>
            <a:r>
              <a:rPr lang="en-US" dirty="0"/>
              <a:t> </a:t>
            </a:r>
            <a:r>
              <a:rPr lang="en-US" dirty="0" err="1"/>
              <a:t>simulaties</a:t>
            </a:r>
            <a:endParaRPr lang="en-US" dirty="0"/>
          </a:p>
          <a:p>
            <a:pPr marL="172640" lvl="1" indent="0" algn="ctr">
              <a:buNone/>
            </a:pPr>
            <a:endParaRPr lang="en-US" dirty="0"/>
          </a:p>
          <a:p>
            <a:pPr marL="172640" lvl="1" indent="0" algn="ctr">
              <a:buNone/>
            </a:pPr>
            <a:endParaRPr lang="en-US" dirty="0"/>
          </a:p>
          <a:p>
            <a:pPr marL="172640" lvl="1" indent="0" algn="ctr">
              <a:buNone/>
            </a:pPr>
            <a:r>
              <a:rPr lang="en-US" dirty="0" err="1"/>
              <a:t>Hydraulische</a:t>
            </a:r>
            <a:r>
              <a:rPr lang="en-US" dirty="0"/>
              <a:t> </a:t>
            </a:r>
            <a:r>
              <a:rPr lang="en-US" dirty="0" err="1"/>
              <a:t>simulaties</a:t>
            </a:r>
            <a:endParaRPr lang="en-US" dirty="0"/>
          </a:p>
          <a:p>
            <a:pPr marL="172640" lvl="1" indent="0" algn="ctr">
              <a:buNone/>
            </a:pPr>
            <a:endParaRPr lang="en-US" dirty="0"/>
          </a:p>
          <a:p>
            <a:pPr marL="172640" lvl="1" indent="0" algn="ctr">
              <a:buNone/>
            </a:pPr>
            <a:endParaRPr lang="en-US" dirty="0"/>
          </a:p>
          <a:p>
            <a:pPr marL="172640" lvl="1" indent="0" algn="ctr">
              <a:buNone/>
            </a:pPr>
            <a:r>
              <a:rPr lang="en-US" dirty="0" err="1"/>
              <a:t>Overstromingskaarten</a:t>
            </a:r>
            <a:endParaRPr lang="en-US" dirty="0"/>
          </a:p>
          <a:p>
            <a:pPr marL="172640" lvl="1" indent="0" algn="ctr">
              <a:buNone/>
            </a:pPr>
            <a:endParaRPr lang="en-US" dirty="0"/>
          </a:p>
          <a:p>
            <a:pPr marL="172640" lvl="1" indent="0" algn="ctr">
              <a:buNone/>
            </a:pPr>
            <a:endParaRPr lang="en-US" dirty="0"/>
          </a:p>
          <a:p>
            <a:pPr marL="172640" lvl="1" indent="0" algn="ctr">
              <a:buNone/>
            </a:pPr>
            <a:r>
              <a:rPr lang="en-US" dirty="0" err="1"/>
              <a:t>Schadekaarten</a:t>
            </a:r>
            <a:endParaRPr lang="en-US" dirty="0"/>
          </a:p>
        </p:txBody>
      </p:sp>
      <p:cxnSp>
        <p:nvCxnSpPr>
          <p:cNvPr id="3" name="Rechte verbindingslijn met pijl 2">
            <a:extLst>
              <a:ext uri="{FF2B5EF4-FFF2-40B4-BE49-F238E27FC236}">
                <a16:creationId xmlns:a16="http://schemas.microsoft.com/office/drawing/2014/main" id="{3BE6BE1C-DACC-49A4-B6E2-AC6F8C8A9871}"/>
              </a:ext>
            </a:extLst>
          </p:cNvPr>
          <p:cNvCxnSpPr/>
          <p:nvPr/>
        </p:nvCxnSpPr>
        <p:spPr>
          <a:xfrm>
            <a:off x="5688123" y="2438890"/>
            <a:ext cx="0" cy="486054"/>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7" name="Rechte verbindingslijn met pijl 6">
            <a:extLst>
              <a:ext uri="{FF2B5EF4-FFF2-40B4-BE49-F238E27FC236}">
                <a16:creationId xmlns:a16="http://schemas.microsoft.com/office/drawing/2014/main" id="{92509092-58CC-4AF1-A6D4-DD6CC3BB3041}"/>
              </a:ext>
            </a:extLst>
          </p:cNvPr>
          <p:cNvCxnSpPr/>
          <p:nvPr/>
        </p:nvCxnSpPr>
        <p:spPr>
          <a:xfrm>
            <a:off x="5688123" y="3374994"/>
            <a:ext cx="0" cy="486054"/>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8" name="Rechte verbindingslijn met pijl 7">
            <a:extLst>
              <a:ext uri="{FF2B5EF4-FFF2-40B4-BE49-F238E27FC236}">
                <a16:creationId xmlns:a16="http://schemas.microsoft.com/office/drawing/2014/main" id="{80823F7E-B594-4395-B0C4-A3AF8FACD6FB}"/>
              </a:ext>
            </a:extLst>
          </p:cNvPr>
          <p:cNvCxnSpPr/>
          <p:nvPr/>
        </p:nvCxnSpPr>
        <p:spPr>
          <a:xfrm>
            <a:off x="5688123" y="4311098"/>
            <a:ext cx="0" cy="486054"/>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2" name="Tekstvak 1">
            <a:extLst>
              <a:ext uri="{FF2B5EF4-FFF2-40B4-BE49-F238E27FC236}">
                <a16:creationId xmlns:a16="http://schemas.microsoft.com/office/drawing/2014/main" id="{BFBCB71C-EB6B-4EB8-94F2-60100B8FC20E}"/>
              </a:ext>
            </a:extLst>
          </p:cNvPr>
          <p:cNvSpPr txBox="1"/>
          <p:nvPr/>
        </p:nvSpPr>
        <p:spPr>
          <a:xfrm>
            <a:off x="6012159" y="3429000"/>
            <a:ext cx="594066" cy="300082"/>
          </a:xfrm>
          <a:prstGeom prst="rect">
            <a:avLst/>
          </a:prstGeom>
          <a:noFill/>
        </p:spPr>
        <p:txBody>
          <a:bodyPr wrap="square" rtlCol="0">
            <a:spAutoFit/>
          </a:bodyPr>
          <a:lstStyle/>
          <a:p>
            <a:r>
              <a:rPr lang="nl-BE" sz="1350" dirty="0" err="1">
                <a:solidFill>
                  <a:srgbClr val="0071B9"/>
                </a:solidFill>
              </a:rPr>
              <a:t>Hmax</a:t>
            </a:r>
            <a:endParaRPr lang="en-US" sz="1350" dirty="0">
              <a:solidFill>
                <a:srgbClr val="0071B9"/>
              </a:solidFill>
            </a:endParaRPr>
          </a:p>
        </p:txBody>
      </p:sp>
      <p:cxnSp>
        <p:nvCxnSpPr>
          <p:cNvPr id="9" name="Rechte verbindingslijn met pijl 8">
            <a:extLst>
              <a:ext uri="{FF2B5EF4-FFF2-40B4-BE49-F238E27FC236}">
                <a16:creationId xmlns:a16="http://schemas.microsoft.com/office/drawing/2014/main" id="{C9615C1A-D067-4AF1-9892-B5C28FC99CD4}"/>
              </a:ext>
            </a:extLst>
          </p:cNvPr>
          <p:cNvCxnSpPr>
            <a:cxnSpLocks/>
          </p:cNvCxnSpPr>
          <p:nvPr/>
        </p:nvCxnSpPr>
        <p:spPr>
          <a:xfrm>
            <a:off x="3491879" y="2240868"/>
            <a:ext cx="702078" cy="0"/>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0" name="Tekstvak 9">
            <a:extLst>
              <a:ext uri="{FF2B5EF4-FFF2-40B4-BE49-F238E27FC236}">
                <a16:creationId xmlns:a16="http://schemas.microsoft.com/office/drawing/2014/main" id="{F8327FCF-97D7-4E78-B6D0-00E4169DEC13}"/>
              </a:ext>
            </a:extLst>
          </p:cNvPr>
          <p:cNvSpPr txBox="1"/>
          <p:nvPr/>
        </p:nvSpPr>
        <p:spPr>
          <a:xfrm>
            <a:off x="7049122" y="2236469"/>
            <a:ext cx="2047293" cy="923330"/>
          </a:xfrm>
          <a:prstGeom prst="rect">
            <a:avLst/>
          </a:prstGeom>
          <a:noFill/>
        </p:spPr>
        <p:txBody>
          <a:bodyPr wrap="square" rtlCol="0">
            <a:spAutoFit/>
          </a:bodyPr>
          <a:lstStyle/>
          <a:p>
            <a:r>
              <a:rPr lang="nl-BE" sz="1350" dirty="0">
                <a:solidFill>
                  <a:srgbClr val="0071B9"/>
                </a:solidFill>
              </a:rPr>
              <a:t>Omzetting van neerslag naar debiet zijbeken en opwaarts debiet vanuit Wallonië of Frankrijk</a:t>
            </a:r>
            <a:endParaRPr lang="en-US" sz="1350" dirty="0">
              <a:solidFill>
                <a:srgbClr val="0071B9"/>
              </a:solidFill>
            </a:endParaRPr>
          </a:p>
        </p:txBody>
      </p:sp>
      <p:sp>
        <p:nvSpPr>
          <p:cNvPr id="14" name="Tekstvak 13">
            <a:extLst>
              <a:ext uri="{FF2B5EF4-FFF2-40B4-BE49-F238E27FC236}">
                <a16:creationId xmlns:a16="http://schemas.microsoft.com/office/drawing/2014/main" id="{16361E97-CD7D-4CF3-9506-B174B5F40501}"/>
              </a:ext>
            </a:extLst>
          </p:cNvPr>
          <p:cNvSpPr txBox="1"/>
          <p:nvPr/>
        </p:nvSpPr>
        <p:spPr>
          <a:xfrm>
            <a:off x="1115616" y="2971691"/>
            <a:ext cx="2577180" cy="338554"/>
          </a:xfrm>
          <a:prstGeom prst="rect">
            <a:avLst/>
          </a:prstGeom>
          <a:noFill/>
        </p:spPr>
        <p:txBody>
          <a:bodyPr wrap="square" rtlCol="0">
            <a:spAutoFit/>
          </a:bodyPr>
          <a:lstStyle/>
          <a:p>
            <a:r>
              <a:rPr lang="nl-BE" sz="1600" dirty="0" err="1">
                <a:solidFill>
                  <a:srgbClr val="0071B9"/>
                </a:solidFill>
              </a:rPr>
              <a:t>Zeepeil</a:t>
            </a:r>
            <a:r>
              <a:rPr lang="nl-BE" sz="1600" dirty="0">
                <a:solidFill>
                  <a:srgbClr val="0071B9"/>
                </a:solidFill>
              </a:rPr>
              <a:t> (met/zonder ZSS)</a:t>
            </a:r>
            <a:endParaRPr lang="en-US" sz="1600" dirty="0">
              <a:solidFill>
                <a:srgbClr val="0071B9"/>
              </a:solidFill>
            </a:endParaRPr>
          </a:p>
        </p:txBody>
      </p:sp>
      <p:cxnSp>
        <p:nvCxnSpPr>
          <p:cNvPr id="15" name="Rechte verbindingslijn met pijl 14">
            <a:extLst>
              <a:ext uri="{FF2B5EF4-FFF2-40B4-BE49-F238E27FC236}">
                <a16:creationId xmlns:a16="http://schemas.microsoft.com/office/drawing/2014/main" id="{037792E9-3BDC-40ED-BE95-8A958064BDCC}"/>
              </a:ext>
            </a:extLst>
          </p:cNvPr>
          <p:cNvCxnSpPr>
            <a:cxnSpLocks/>
          </p:cNvCxnSpPr>
          <p:nvPr/>
        </p:nvCxnSpPr>
        <p:spPr>
          <a:xfrm>
            <a:off x="3491879" y="3140968"/>
            <a:ext cx="702078" cy="0"/>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3" name="Tekstvak 12">
            <a:extLst>
              <a:ext uri="{FF2B5EF4-FFF2-40B4-BE49-F238E27FC236}">
                <a16:creationId xmlns:a16="http://schemas.microsoft.com/office/drawing/2014/main" id="{984734DC-76DC-4BC8-A660-07B6ED28A085}"/>
              </a:ext>
            </a:extLst>
          </p:cNvPr>
          <p:cNvSpPr txBox="1"/>
          <p:nvPr/>
        </p:nvSpPr>
        <p:spPr>
          <a:xfrm>
            <a:off x="7004737" y="3260230"/>
            <a:ext cx="2047293" cy="715581"/>
          </a:xfrm>
          <a:prstGeom prst="rect">
            <a:avLst/>
          </a:prstGeom>
          <a:noFill/>
        </p:spPr>
        <p:txBody>
          <a:bodyPr wrap="square" rtlCol="0">
            <a:spAutoFit/>
          </a:bodyPr>
          <a:lstStyle/>
          <a:p>
            <a:r>
              <a:rPr lang="nl-BE" sz="1350" dirty="0">
                <a:solidFill>
                  <a:srgbClr val="0071B9"/>
                </a:solidFill>
              </a:rPr>
              <a:t>Berekening van maximale waterhoogtes in rivier en overstromingsgebieden</a:t>
            </a:r>
            <a:endParaRPr lang="en-US" sz="1350" dirty="0">
              <a:solidFill>
                <a:srgbClr val="0071B9"/>
              </a:solidFill>
            </a:endParaRPr>
          </a:p>
        </p:txBody>
      </p:sp>
      <p:sp>
        <p:nvSpPr>
          <p:cNvPr id="16" name="Tekstvak 15">
            <a:extLst>
              <a:ext uri="{FF2B5EF4-FFF2-40B4-BE49-F238E27FC236}">
                <a16:creationId xmlns:a16="http://schemas.microsoft.com/office/drawing/2014/main" id="{7022A75E-0BAE-469C-86A4-D64058E6E8E0}"/>
              </a:ext>
            </a:extLst>
          </p:cNvPr>
          <p:cNvSpPr txBox="1"/>
          <p:nvPr/>
        </p:nvSpPr>
        <p:spPr>
          <a:xfrm>
            <a:off x="7004737" y="4196334"/>
            <a:ext cx="2047293" cy="923330"/>
          </a:xfrm>
          <a:prstGeom prst="rect">
            <a:avLst/>
          </a:prstGeom>
          <a:noFill/>
        </p:spPr>
        <p:txBody>
          <a:bodyPr wrap="square" rtlCol="0">
            <a:spAutoFit/>
          </a:bodyPr>
          <a:lstStyle/>
          <a:p>
            <a:r>
              <a:rPr lang="nl-BE" sz="1350" dirty="0">
                <a:solidFill>
                  <a:srgbClr val="0071B9"/>
                </a:solidFill>
              </a:rPr>
              <a:t>Combinatie van landgebruikskaarten en overstromingskaarten geeft schade </a:t>
            </a:r>
            <a:endParaRPr lang="en-US" sz="1350" dirty="0">
              <a:solidFill>
                <a:srgbClr val="0071B9"/>
              </a:solidFill>
            </a:endParaRPr>
          </a:p>
        </p:txBody>
      </p:sp>
    </p:spTree>
    <p:extLst>
      <p:ext uri="{BB962C8B-B14F-4D97-AF65-F5344CB8AC3E}">
        <p14:creationId xmlns:p14="http://schemas.microsoft.com/office/powerpoint/2010/main" val="412817639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AD407-3FCC-412E-9652-1AECF3312EAB}"/>
              </a:ext>
            </a:extLst>
          </p:cNvPr>
          <p:cNvSpPr>
            <a:spLocks noGrp="1"/>
          </p:cNvSpPr>
          <p:nvPr>
            <p:ph type="title"/>
          </p:nvPr>
        </p:nvSpPr>
        <p:spPr/>
        <p:txBody>
          <a:bodyPr/>
          <a:lstStyle/>
          <a:p>
            <a:r>
              <a:rPr lang="nl-BE" dirty="0"/>
              <a:t>Neerslagstations</a:t>
            </a:r>
            <a:endParaRPr lang="en-US" dirty="0"/>
          </a:p>
        </p:txBody>
      </p:sp>
      <p:pic>
        <p:nvPicPr>
          <p:cNvPr id="5" name="Afbeelding 4">
            <a:extLst>
              <a:ext uri="{FF2B5EF4-FFF2-40B4-BE49-F238E27FC236}">
                <a16:creationId xmlns:a16="http://schemas.microsoft.com/office/drawing/2014/main" id="{7FCD8B66-E514-4532-A868-C39B6EB1B084}"/>
              </a:ext>
            </a:extLst>
          </p:cNvPr>
          <p:cNvPicPr>
            <a:picLocks noChangeAspect="1"/>
          </p:cNvPicPr>
          <p:nvPr/>
        </p:nvPicPr>
        <p:blipFill>
          <a:blip r:embed="rId2"/>
          <a:stretch>
            <a:fillRect/>
          </a:stretch>
        </p:blipFill>
        <p:spPr>
          <a:xfrm>
            <a:off x="2854062" y="1782962"/>
            <a:ext cx="5966411" cy="3943349"/>
          </a:xfrm>
          <a:prstGeom prst="rect">
            <a:avLst/>
          </a:prstGeom>
        </p:spPr>
      </p:pic>
      <p:cxnSp>
        <p:nvCxnSpPr>
          <p:cNvPr id="7" name="Rechte verbindingslijn met pijl 6">
            <a:extLst>
              <a:ext uri="{FF2B5EF4-FFF2-40B4-BE49-F238E27FC236}">
                <a16:creationId xmlns:a16="http://schemas.microsoft.com/office/drawing/2014/main" id="{9FB4B842-0B4D-4CD7-A5ED-07F7CB644411}"/>
              </a:ext>
            </a:extLst>
          </p:cNvPr>
          <p:cNvCxnSpPr>
            <a:cxnSpLocks/>
          </p:cNvCxnSpPr>
          <p:nvPr/>
        </p:nvCxnSpPr>
        <p:spPr>
          <a:xfrm>
            <a:off x="2249742" y="3212976"/>
            <a:ext cx="2646294" cy="162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Rechte verbindingslijn met pijl 8">
            <a:extLst>
              <a:ext uri="{FF2B5EF4-FFF2-40B4-BE49-F238E27FC236}">
                <a16:creationId xmlns:a16="http://schemas.microsoft.com/office/drawing/2014/main" id="{196DD4B4-D7C0-4768-B505-C6232AE52DA2}"/>
              </a:ext>
            </a:extLst>
          </p:cNvPr>
          <p:cNvCxnSpPr>
            <a:cxnSpLocks/>
          </p:cNvCxnSpPr>
          <p:nvPr/>
        </p:nvCxnSpPr>
        <p:spPr>
          <a:xfrm>
            <a:off x="2271693" y="4638581"/>
            <a:ext cx="5378650" cy="162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kstvak 11">
            <a:extLst>
              <a:ext uri="{FF2B5EF4-FFF2-40B4-BE49-F238E27FC236}">
                <a16:creationId xmlns:a16="http://schemas.microsoft.com/office/drawing/2014/main" id="{04E09F66-B85B-4C7C-87A2-EAFFA0F89D78}"/>
              </a:ext>
            </a:extLst>
          </p:cNvPr>
          <p:cNvSpPr txBox="1"/>
          <p:nvPr/>
        </p:nvSpPr>
        <p:spPr>
          <a:xfrm>
            <a:off x="575556" y="3070992"/>
            <a:ext cx="1847290" cy="300082"/>
          </a:xfrm>
          <a:prstGeom prst="rect">
            <a:avLst/>
          </a:prstGeom>
          <a:noFill/>
        </p:spPr>
        <p:txBody>
          <a:bodyPr wrap="square" rtlCol="0">
            <a:spAutoFit/>
          </a:bodyPr>
          <a:lstStyle/>
          <a:p>
            <a:r>
              <a:rPr lang="nl-BE" sz="1350" dirty="0">
                <a:solidFill>
                  <a:srgbClr val="0071B9"/>
                </a:solidFill>
              </a:rPr>
              <a:t>Niel-bij-Sint-Truiden</a:t>
            </a:r>
            <a:endParaRPr lang="en-US" sz="1350" dirty="0">
              <a:solidFill>
                <a:srgbClr val="0071B9"/>
              </a:solidFill>
            </a:endParaRPr>
          </a:p>
        </p:txBody>
      </p:sp>
      <p:sp>
        <p:nvSpPr>
          <p:cNvPr id="13" name="Tekstvak 12">
            <a:extLst>
              <a:ext uri="{FF2B5EF4-FFF2-40B4-BE49-F238E27FC236}">
                <a16:creationId xmlns:a16="http://schemas.microsoft.com/office/drawing/2014/main" id="{79D90986-3A39-4E7E-A01A-1B3EBA186D5B}"/>
              </a:ext>
            </a:extLst>
          </p:cNvPr>
          <p:cNvSpPr txBox="1"/>
          <p:nvPr/>
        </p:nvSpPr>
        <p:spPr>
          <a:xfrm>
            <a:off x="1268650" y="4500082"/>
            <a:ext cx="648072" cy="300082"/>
          </a:xfrm>
          <a:prstGeom prst="rect">
            <a:avLst/>
          </a:prstGeom>
          <a:noFill/>
        </p:spPr>
        <p:txBody>
          <a:bodyPr wrap="square" rtlCol="0">
            <a:spAutoFit/>
          </a:bodyPr>
          <a:lstStyle/>
          <a:p>
            <a:r>
              <a:rPr lang="nl-BE" sz="1350" dirty="0">
                <a:solidFill>
                  <a:srgbClr val="0071B9"/>
                </a:solidFill>
              </a:rPr>
              <a:t>Spa</a:t>
            </a:r>
            <a:endParaRPr lang="en-US" sz="1350" dirty="0">
              <a:solidFill>
                <a:srgbClr val="0071B9"/>
              </a:solidFill>
            </a:endParaRPr>
          </a:p>
        </p:txBody>
      </p:sp>
    </p:spTree>
    <p:extLst>
      <p:ext uri="{BB962C8B-B14F-4D97-AF65-F5344CB8AC3E}">
        <p14:creationId xmlns:p14="http://schemas.microsoft.com/office/powerpoint/2010/main" val="307252391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D3DCE-FFC2-4B63-8AD2-54ED8181F02B}"/>
              </a:ext>
            </a:extLst>
          </p:cNvPr>
          <p:cNvSpPr>
            <a:spLocks noGrp="1"/>
          </p:cNvSpPr>
          <p:nvPr>
            <p:ph type="title"/>
          </p:nvPr>
        </p:nvSpPr>
        <p:spPr/>
        <p:txBody>
          <a:bodyPr/>
          <a:lstStyle/>
          <a:p>
            <a:r>
              <a:rPr lang="nl-BE" dirty="0"/>
              <a:t>Neerslagstations</a:t>
            </a:r>
            <a:endParaRPr lang="en-US" dirty="0"/>
          </a:p>
        </p:txBody>
      </p:sp>
      <p:sp>
        <p:nvSpPr>
          <p:cNvPr id="3" name="Tijdelijke aanduiding voor inhoud 2">
            <a:extLst>
              <a:ext uri="{FF2B5EF4-FFF2-40B4-BE49-F238E27FC236}">
                <a16:creationId xmlns:a16="http://schemas.microsoft.com/office/drawing/2014/main" id="{BC91D03C-71EA-407A-9EBA-43DF45295540}"/>
              </a:ext>
            </a:extLst>
          </p:cNvPr>
          <p:cNvSpPr>
            <a:spLocks noGrp="1"/>
          </p:cNvSpPr>
          <p:nvPr>
            <p:ph idx="1"/>
          </p:nvPr>
        </p:nvSpPr>
        <p:spPr/>
        <p:txBody>
          <a:bodyPr/>
          <a:lstStyle/>
          <a:p>
            <a:r>
              <a:rPr lang="nl-BE" dirty="0"/>
              <a:t>Niel-bij-Sint-Truiden (NBST)</a:t>
            </a:r>
          </a:p>
          <a:p>
            <a:r>
              <a:rPr lang="nl-BE" dirty="0"/>
              <a:t>107 mm in 48 uur</a:t>
            </a:r>
            <a:endParaRPr lang="en-US" dirty="0"/>
          </a:p>
        </p:txBody>
      </p:sp>
      <p:pic>
        <p:nvPicPr>
          <p:cNvPr id="4" name="Picture 1">
            <a:extLst>
              <a:ext uri="{FF2B5EF4-FFF2-40B4-BE49-F238E27FC236}">
                <a16:creationId xmlns:a16="http://schemas.microsoft.com/office/drawing/2014/main" id="{D49E9EAC-2C0C-4F22-BA58-7B35C293B5E7}"/>
              </a:ext>
            </a:extLst>
          </p:cNvPr>
          <p:cNvPicPr>
            <a:picLocks noChangeAspect="1"/>
          </p:cNvPicPr>
          <p:nvPr/>
        </p:nvPicPr>
        <p:blipFill>
          <a:blip r:embed="rId2"/>
          <a:stretch>
            <a:fillRect/>
          </a:stretch>
        </p:blipFill>
        <p:spPr>
          <a:xfrm>
            <a:off x="3109280" y="2924944"/>
            <a:ext cx="5577520" cy="3240000"/>
          </a:xfrm>
          <a:prstGeom prst="rect">
            <a:avLst/>
          </a:prstGeom>
        </p:spPr>
      </p:pic>
    </p:spTree>
    <p:extLst>
      <p:ext uri="{BB962C8B-B14F-4D97-AF65-F5344CB8AC3E}">
        <p14:creationId xmlns:p14="http://schemas.microsoft.com/office/powerpoint/2010/main" val="243523445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D3DCE-FFC2-4B63-8AD2-54ED8181F02B}"/>
              </a:ext>
            </a:extLst>
          </p:cNvPr>
          <p:cNvSpPr>
            <a:spLocks noGrp="1"/>
          </p:cNvSpPr>
          <p:nvPr>
            <p:ph type="title"/>
          </p:nvPr>
        </p:nvSpPr>
        <p:spPr/>
        <p:txBody>
          <a:bodyPr/>
          <a:lstStyle/>
          <a:p>
            <a:r>
              <a:rPr lang="nl-BE" dirty="0"/>
              <a:t>Neerslagstations</a:t>
            </a:r>
            <a:endParaRPr lang="en-US" dirty="0"/>
          </a:p>
        </p:txBody>
      </p:sp>
      <p:sp>
        <p:nvSpPr>
          <p:cNvPr id="3" name="Tijdelijke aanduiding voor inhoud 2">
            <a:extLst>
              <a:ext uri="{FF2B5EF4-FFF2-40B4-BE49-F238E27FC236}">
                <a16:creationId xmlns:a16="http://schemas.microsoft.com/office/drawing/2014/main" id="{BC91D03C-71EA-407A-9EBA-43DF45295540}"/>
              </a:ext>
            </a:extLst>
          </p:cNvPr>
          <p:cNvSpPr>
            <a:spLocks noGrp="1"/>
          </p:cNvSpPr>
          <p:nvPr>
            <p:ph idx="1"/>
          </p:nvPr>
        </p:nvSpPr>
        <p:spPr/>
        <p:txBody>
          <a:bodyPr/>
          <a:lstStyle/>
          <a:p>
            <a:r>
              <a:rPr lang="nl-BE" dirty="0"/>
              <a:t>Spa</a:t>
            </a:r>
          </a:p>
          <a:p>
            <a:r>
              <a:rPr lang="nl-BE" dirty="0"/>
              <a:t>230 mm in 48 uur</a:t>
            </a:r>
            <a:endParaRPr lang="en-US" dirty="0"/>
          </a:p>
          <a:p>
            <a:pPr marL="0" indent="0">
              <a:buNone/>
            </a:pPr>
            <a:endParaRPr lang="nl-BE" dirty="0"/>
          </a:p>
        </p:txBody>
      </p:sp>
      <p:pic>
        <p:nvPicPr>
          <p:cNvPr id="5" name="Picture 4">
            <a:extLst>
              <a:ext uri="{FF2B5EF4-FFF2-40B4-BE49-F238E27FC236}">
                <a16:creationId xmlns:a16="http://schemas.microsoft.com/office/drawing/2014/main" id="{009C280C-DACB-4FD7-B867-1332AE216142}"/>
              </a:ext>
            </a:extLst>
          </p:cNvPr>
          <p:cNvPicPr>
            <a:picLocks noChangeAspect="1"/>
          </p:cNvPicPr>
          <p:nvPr/>
        </p:nvPicPr>
        <p:blipFill>
          <a:blip r:embed="rId2"/>
          <a:stretch>
            <a:fillRect/>
          </a:stretch>
        </p:blipFill>
        <p:spPr>
          <a:xfrm>
            <a:off x="3059832" y="2924944"/>
            <a:ext cx="5486568" cy="3240000"/>
          </a:xfrm>
          <a:prstGeom prst="rect">
            <a:avLst/>
          </a:prstGeom>
        </p:spPr>
      </p:pic>
    </p:spTree>
    <p:extLst>
      <p:ext uri="{BB962C8B-B14F-4D97-AF65-F5344CB8AC3E}">
        <p14:creationId xmlns:p14="http://schemas.microsoft.com/office/powerpoint/2010/main" val="3765885009"/>
      </p:ext>
    </p:extLst>
  </p:cSld>
  <p:clrMapOvr>
    <a:masterClrMapping/>
  </p:clrMapOvr>
  <p:transition spd="slow"/>
</p:sld>
</file>

<file path=ppt/theme/theme1.xml><?xml version="1.0" encoding="utf-8"?>
<a:theme xmlns:a="http://schemas.openxmlformats.org/drawingml/2006/main" name="Presentatie (5)">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potx" id="{3AD414F9-5187-4EE4-A4CF-625800661601}" vid="{EFEA264B-06EA-4AED-93A8-5C21BEA7202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F3E31263CDE489F0AC79DCA3C3CD6" ma:contentTypeVersion="0" ma:contentTypeDescription="Een nieuw document maken." ma:contentTypeScope="" ma:versionID="d34357561d67d8c195b253f0ec7eed84">
  <xsd:schema xmlns:xsd="http://www.w3.org/2001/XMLSchema" xmlns:xs="http://www.w3.org/2001/XMLSchema" xmlns:p="http://schemas.microsoft.com/office/2006/metadata/properties" targetNamespace="http://schemas.microsoft.com/office/2006/metadata/properties" ma:root="true" ma:fieldsID="1978a156f712f99d6452530788f7ffe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FA125E-F3B1-400C-B1F9-C4A6A2C54C6F}">
  <ds:schemaRefs>
    <ds:schemaRef ds:uri="http://schemas.microsoft.com/sharepoint/v3/contenttype/forms"/>
  </ds:schemaRefs>
</ds:datastoreItem>
</file>

<file path=customXml/itemProps2.xml><?xml version="1.0" encoding="utf-8"?>
<ds:datastoreItem xmlns:ds="http://schemas.openxmlformats.org/officeDocument/2006/customXml" ds:itemID="{02C6C5F2-795D-4597-874B-073EEBC114DC}">
  <ds:schemaRefs>
    <ds:schemaRef ds:uri="http://www.w3.org/XML/1998/namespace"/>
    <ds:schemaRef ds:uri="http://schemas.microsoft.com/office/2006/documentManagement/types"/>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539D1CE-F8F7-46CA-BB3D-AE6052518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Presentatie</Template>
  <TotalTime>423</TotalTime>
  <Words>905</Words>
  <Application>Microsoft Office PowerPoint</Application>
  <PresentationFormat>Diavoorstelling (4:3)</PresentationFormat>
  <Paragraphs>149</Paragraphs>
  <Slides>26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Symbol</vt:lpstr>
      <vt:lpstr>Presentatie (5)</vt:lpstr>
      <vt:lpstr>Simulatie waterbom</vt:lpstr>
      <vt:lpstr>Context</vt:lpstr>
      <vt:lpstr>Inleiding Studieopdracht</vt:lpstr>
      <vt:lpstr>PowerPoint-presentatie</vt:lpstr>
      <vt:lpstr>Ter info: Andere kaarten</vt:lpstr>
      <vt:lpstr>Aanpak</vt:lpstr>
      <vt:lpstr>Neerslagstations</vt:lpstr>
      <vt:lpstr>Neerslagstations</vt:lpstr>
      <vt:lpstr>Neerslagstations</vt:lpstr>
      <vt:lpstr>Simulaties</vt:lpstr>
      <vt:lpstr>Scenario’s</vt:lpstr>
      <vt:lpstr>Demer: 107mm</vt:lpstr>
      <vt:lpstr>Demer: 230mm</vt:lpstr>
      <vt:lpstr>Demer</vt:lpstr>
      <vt:lpstr>Dender: 107mm</vt:lpstr>
      <vt:lpstr>Dender: 230mm</vt:lpstr>
      <vt:lpstr>Dender</vt:lpstr>
      <vt:lpstr>Leie-Bovenschelde en Gentse Kanalen</vt:lpstr>
      <vt:lpstr>Leie, Bovenschelde: 107 mm</vt:lpstr>
      <vt:lpstr>Leie, Bovenschelde: 230 mm</vt:lpstr>
      <vt:lpstr>Leie-Bovenschelde en  Gentse Kanalen</vt:lpstr>
      <vt:lpstr>Zeeschelde</vt:lpstr>
      <vt:lpstr>Zeeschelde</vt:lpstr>
      <vt:lpstr>Conclusies</vt:lpstr>
      <vt:lpstr>Conclusies</vt:lpstr>
      <vt:lpstr>Verdere info</vt:lpstr>
    </vt:vector>
  </TitlesOfParts>
  <Company>SERVERSCCM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Ben Nauwelaers</dc:creator>
  <cp:lastModifiedBy>Niels Van Steenbergen</cp:lastModifiedBy>
  <cp:revision>6</cp:revision>
  <dcterms:created xsi:type="dcterms:W3CDTF">2022-02-24T08:45:03Z</dcterms:created>
  <dcterms:modified xsi:type="dcterms:W3CDTF">2022-04-28T08:58:52Z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0x010100A96F3E31263CDE489F0AC79DCA3C3CD6</vt:lpwstr>
  </property>
</Properties>
</file>